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5"/>
  </p:notesMasterIdLst>
  <p:sldIdLst>
    <p:sldId id="257" r:id="rId2"/>
    <p:sldId id="258" r:id="rId3"/>
    <p:sldId id="295" r:id="rId4"/>
    <p:sldId id="301" r:id="rId5"/>
    <p:sldId id="313" r:id="rId6"/>
    <p:sldId id="328" r:id="rId7"/>
    <p:sldId id="334" r:id="rId8"/>
    <p:sldId id="335" r:id="rId9"/>
    <p:sldId id="336" r:id="rId10"/>
    <p:sldId id="338" r:id="rId11"/>
    <p:sldId id="339" r:id="rId12"/>
    <p:sldId id="329" r:id="rId13"/>
    <p:sldId id="337" r:id="rId14"/>
    <p:sldId id="268" r:id="rId15"/>
    <p:sldId id="262" r:id="rId16"/>
    <p:sldId id="260" r:id="rId17"/>
    <p:sldId id="261" r:id="rId18"/>
    <p:sldId id="264" r:id="rId19"/>
    <p:sldId id="265" r:id="rId20"/>
    <p:sldId id="269" r:id="rId21"/>
    <p:sldId id="263" r:id="rId22"/>
    <p:sldId id="267" r:id="rId23"/>
    <p:sldId id="266" r:id="rId24"/>
    <p:sldId id="296" r:id="rId25"/>
    <p:sldId id="297" r:id="rId26"/>
    <p:sldId id="298" r:id="rId27"/>
    <p:sldId id="309" r:id="rId28"/>
    <p:sldId id="302" r:id="rId29"/>
    <p:sldId id="316" r:id="rId30"/>
    <p:sldId id="317" r:id="rId31"/>
    <p:sldId id="315" r:id="rId32"/>
    <p:sldId id="314" r:id="rId33"/>
    <p:sldId id="319" r:id="rId34"/>
    <p:sldId id="304" r:id="rId35"/>
    <p:sldId id="307" r:id="rId36"/>
    <p:sldId id="311" r:id="rId37"/>
    <p:sldId id="310" r:id="rId38"/>
    <p:sldId id="322" r:id="rId39"/>
    <p:sldId id="324" r:id="rId40"/>
    <p:sldId id="326" r:id="rId41"/>
    <p:sldId id="320" r:id="rId42"/>
    <p:sldId id="312" r:id="rId43"/>
    <p:sldId id="321" r:id="rId44"/>
    <p:sldId id="333" r:id="rId45"/>
    <p:sldId id="332" r:id="rId46"/>
    <p:sldId id="343" r:id="rId47"/>
    <p:sldId id="330" r:id="rId48"/>
    <p:sldId id="331" r:id="rId49"/>
    <p:sldId id="340" r:id="rId50"/>
    <p:sldId id="318" r:id="rId51"/>
    <p:sldId id="355" r:id="rId52"/>
    <p:sldId id="346" r:id="rId53"/>
    <p:sldId id="347" r:id="rId54"/>
    <p:sldId id="350" r:id="rId55"/>
    <p:sldId id="276" r:id="rId56"/>
    <p:sldId id="351" r:id="rId57"/>
    <p:sldId id="352" r:id="rId58"/>
    <p:sldId id="353" r:id="rId59"/>
    <p:sldId id="354" r:id="rId60"/>
    <p:sldId id="356" r:id="rId61"/>
    <p:sldId id="342" r:id="rId62"/>
    <p:sldId id="341" r:id="rId63"/>
    <p:sldId id="345" r:id="rId6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0070C0"/>
    <a:srgbClr val="FFFF00"/>
    <a:srgbClr val="29FC0C"/>
    <a:srgbClr val="4472C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3814" autoAdjust="0"/>
    <p:restoredTop sz="93907" autoAdjust="0"/>
  </p:normalViewPr>
  <p:slideViewPr>
    <p:cSldViewPr snapToGrid="0">
      <p:cViewPr varScale="1">
        <p:scale>
          <a:sx n="81" d="100"/>
          <a:sy n="81" d="100"/>
        </p:scale>
        <p:origin x="1099"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6280151-8FA0-4690-9C3C-ADD95939FFB9}" type="datetimeFigureOut">
              <a:rPr lang="en-US" smtClean="0"/>
              <a:t>5/13/2023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5F2BFD5-8D6A-44A2-B26F-9DD19569B348}" type="slidenum">
              <a:rPr lang="en-US" smtClean="0"/>
              <a:t>‹#›</a:t>
            </a:fld>
            <a:endParaRPr lang="en-US"/>
          </a:p>
        </p:txBody>
      </p:sp>
    </p:spTree>
    <p:extLst>
      <p:ext uri="{BB962C8B-B14F-4D97-AF65-F5344CB8AC3E}">
        <p14:creationId xmlns:p14="http://schemas.microsoft.com/office/powerpoint/2010/main" val="11884792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i="1" dirty="0"/>
          </a:p>
        </p:txBody>
      </p:sp>
      <p:sp>
        <p:nvSpPr>
          <p:cNvPr id="4" name="Slide Number Placeholder 3"/>
          <p:cNvSpPr>
            <a:spLocks noGrp="1"/>
          </p:cNvSpPr>
          <p:nvPr>
            <p:ph type="sldNum" sz="quarter" idx="5"/>
          </p:nvPr>
        </p:nvSpPr>
        <p:spPr/>
        <p:txBody>
          <a:bodyPr/>
          <a:lstStyle/>
          <a:p>
            <a:fld id="{B5F2BFD5-8D6A-44A2-B26F-9DD19569B348}" type="slidenum">
              <a:rPr lang="en-US" smtClean="0"/>
              <a:t>44</a:t>
            </a:fld>
            <a:endParaRPr lang="en-US"/>
          </a:p>
        </p:txBody>
      </p:sp>
    </p:spTree>
    <p:extLst>
      <p:ext uri="{BB962C8B-B14F-4D97-AF65-F5344CB8AC3E}">
        <p14:creationId xmlns:p14="http://schemas.microsoft.com/office/powerpoint/2010/main" val="30765800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EAD4D253-467D-45BE-9A39-966AAF046BDB}" type="slidenum">
              <a:rPr lang="en-US" smtClean="0"/>
              <a:pPr/>
              <a:t>55</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B9C232-3B80-4A5E-9892-E24FD22F740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E2B5AF1-6BDB-4B12-8A68-9ACD4E38A92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909D89D-A205-4B1F-9F22-41D21F4C9BB9}"/>
              </a:ext>
            </a:extLst>
          </p:cNvPr>
          <p:cNvSpPr>
            <a:spLocks noGrp="1"/>
          </p:cNvSpPr>
          <p:nvPr>
            <p:ph type="dt" sz="half" idx="10"/>
          </p:nvPr>
        </p:nvSpPr>
        <p:spPr/>
        <p:txBody>
          <a:bodyPr/>
          <a:lstStyle/>
          <a:p>
            <a:fld id="{069273EC-1E8E-4600-B4EA-234D0284D04B}" type="datetimeFigureOut">
              <a:rPr lang="en-US" smtClean="0"/>
              <a:t>5/13/2023</a:t>
            </a:fld>
            <a:endParaRPr lang="en-US"/>
          </a:p>
        </p:txBody>
      </p:sp>
      <p:sp>
        <p:nvSpPr>
          <p:cNvPr id="5" name="Footer Placeholder 4">
            <a:extLst>
              <a:ext uri="{FF2B5EF4-FFF2-40B4-BE49-F238E27FC236}">
                <a16:creationId xmlns:a16="http://schemas.microsoft.com/office/drawing/2014/main" id="{D45D6902-DFCE-487A-BE56-60FB6F5777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BA45257-D013-419A-99B0-00FAF9BE7AB2}"/>
              </a:ext>
            </a:extLst>
          </p:cNvPr>
          <p:cNvSpPr>
            <a:spLocks noGrp="1"/>
          </p:cNvSpPr>
          <p:nvPr>
            <p:ph type="sldNum" sz="quarter" idx="12"/>
          </p:nvPr>
        </p:nvSpPr>
        <p:spPr/>
        <p:txBody>
          <a:bodyPr/>
          <a:lstStyle/>
          <a:p>
            <a:fld id="{CB258248-B9A7-4728-A42A-337D27451078}" type="slidenum">
              <a:rPr lang="en-US" smtClean="0"/>
              <a:t>‹#›</a:t>
            </a:fld>
            <a:endParaRPr lang="en-US"/>
          </a:p>
        </p:txBody>
      </p:sp>
    </p:spTree>
    <p:extLst>
      <p:ext uri="{BB962C8B-B14F-4D97-AF65-F5344CB8AC3E}">
        <p14:creationId xmlns:p14="http://schemas.microsoft.com/office/powerpoint/2010/main" val="25541515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F9A36-DC31-43E9-9BC5-126420B604E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07B6B9B-AFC1-4CA7-A552-FD09866DF5C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BF80E11-1C0E-4F72-80E9-61750055D25C}"/>
              </a:ext>
            </a:extLst>
          </p:cNvPr>
          <p:cNvSpPr>
            <a:spLocks noGrp="1"/>
          </p:cNvSpPr>
          <p:nvPr>
            <p:ph type="dt" sz="half" idx="10"/>
          </p:nvPr>
        </p:nvSpPr>
        <p:spPr/>
        <p:txBody>
          <a:bodyPr/>
          <a:lstStyle/>
          <a:p>
            <a:fld id="{069273EC-1E8E-4600-B4EA-234D0284D04B}" type="datetimeFigureOut">
              <a:rPr lang="en-US" smtClean="0"/>
              <a:t>5/13/2023</a:t>
            </a:fld>
            <a:endParaRPr lang="en-US"/>
          </a:p>
        </p:txBody>
      </p:sp>
      <p:sp>
        <p:nvSpPr>
          <p:cNvPr id="5" name="Footer Placeholder 4">
            <a:extLst>
              <a:ext uri="{FF2B5EF4-FFF2-40B4-BE49-F238E27FC236}">
                <a16:creationId xmlns:a16="http://schemas.microsoft.com/office/drawing/2014/main" id="{FBE6BB01-5E69-4E94-9F2E-1D702F513D6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4767C89-7BDB-4BEC-B416-9A75309981D4}"/>
              </a:ext>
            </a:extLst>
          </p:cNvPr>
          <p:cNvSpPr>
            <a:spLocks noGrp="1"/>
          </p:cNvSpPr>
          <p:nvPr>
            <p:ph type="sldNum" sz="quarter" idx="12"/>
          </p:nvPr>
        </p:nvSpPr>
        <p:spPr/>
        <p:txBody>
          <a:bodyPr/>
          <a:lstStyle/>
          <a:p>
            <a:fld id="{CB258248-B9A7-4728-A42A-337D27451078}" type="slidenum">
              <a:rPr lang="en-US" smtClean="0"/>
              <a:t>‹#›</a:t>
            </a:fld>
            <a:endParaRPr lang="en-US"/>
          </a:p>
        </p:txBody>
      </p:sp>
    </p:spTree>
    <p:extLst>
      <p:ext uri="{BB962C8B-B14F-4D97-AF65-F5344CB8AC3E}">
        <p14:creationId xmlns:p14="http://schemas.microsoft.com/office/powerpoint/2010/main" val="8567349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B2ACD54-11F9-4B62-B2DD-9881B67E280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2701F02-359E-4508-AFD8-8C3D6689F5F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E97E833-03EB-4A1F-AC9A-E588B3B26E0C}"/>
              </a:ext>
            </a:extLst>
          </p:cNvPr>
          <p:cNvSpPr>
            <a:spLocks noGrp="1"/>
          </p:cNvSpPr>
          <p:nvPr>
            <p:ph type="dt" sz="half" idx="10"/>
          </p:nvPr>
        </p:nvSpPr>
        <p:spPr/>
        <p:txBody>
          <a:bodyPr/>
          <a:lstStyle/>
          <a:p>
            <a:fld id="{069273EC-1E8E-4600-B4EA-234D0284D04B}" type="datetimeFigureOut">
              <a:rPr lang="en-US" smtClean="0"/>
              <a:t>5/13/2023</a:t>
            </a:fld>
            <a:endParaRPr lang="en-US"/>
          </a:p>
        </p:txBody>
      </p:sp>
      <p:sp>
        <p:nvSpPr>
          <p:cNvPr id="5" name="Footer Placeholder 4">
            <a:extLst>
              <a:ext uri="{FF2B5EF4-FFF2-40B4-BE49-F238E27FC236}">
                <a16:creationId xmlns:a16="http://schemas.microsoft.com/office/drawing/2014/main" id="{5F096AFB-9390-44D1-BE74-B8A20DAB5C4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7B47173-7149-4395-8417-72B6F86CB087}"/>
              </a:ext>
            </a:extLst>
          </p:cNvPr>
          <p:cNvSpPr>
            <a:spLocks noGrp="1"/>
          </p:cNvSpPr>
          <p:nvPr>
            <p:ph type="sldNum" sz="quarter" idx="12"/>
          </p:nvPr>
        </p:nvSpPr>
        <p:spPr/>
        <p:txBody>
          <a:bodyPr/>
          <a:lstStyle/>
          <a:p>
            <a:fld id="{CB258248-B9A7-4728-A42A-337D27451078}" type="slidenum">
              <a:rPr lang="en-US" smtClean="0"/>
              <a:t>‹#›</a:t>
            </a:fld>
            <a:endParaRPr lang="en-US"/>
          </a:p>
        </p:txBody>
      </p:sp>
    </p:spTree>
    <p:extLst>
      <p:ext uri="{BB962C8B-B14F-4D97-AF65-F5344CB8AC3E}">
        <p14:creationId xmlns:p14="http://schemas.microsoft.com/office/powerpoint/2010/main" val="9027271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E816CD-125E-4DA7-8C0B-5C3D2075B2E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E40870B-480A-48CC-8EC5-8868EB89AEF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8091C8B-B7C3-4F96-BE99-47D13F62167B}"/>
              </a:ext>
            </a:extLst>
          </p:cNvPr>
          <p:cNvSpPr>
            <a:spLocks noGrp="1"/>
          </p:cNvSpPr>
          <p:nvPr>
            <p:ph type="dt" sz="half" idx="10"/>
          </p:nvPr>
        </p:nvSpPr>
        <p:spPr/>
        <p:txBody>
          <a:bodyPr/>
          <a:lstStyle/>
          <a:p>
            <a:fld id="{069273EC-1E8E-4600-B4EA-234D0284D04B}" type="datetimeFigureOut">
              <a:rPr lang="en-US" smtClean="0"/>
              <a:t>5/13/2023</a:t>
            </a:fld>
            <a:endParaRPr lang="en-US"/>
          </a:p>
        </p:txBody>
      </p:sp>
      <p:sp>
        <p:nvSpPr>
          <p:cNvPr id="5" name="Footer Placeholder 4">
            <a:extLst>
              <a:ext uri="{FF2B5EF4-FFF2-40B4-BE49-F238E27FC236}">
                <a16:creationId xmlns:a16="http://schemas.microsoft.com/office/drawing/2014/main" id="{023F4B7A-4FD2-4BAA-8670-0E01D0D9771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3145DD3-EB20-4B5A-B46E-0E7C5DFA3ADB}"/>
              </a:ext>
            </a:extLst>
          </p:cNvPr>
          <p:cNvSpPr>
            <a:spLocks noGrp="1"/>
          </p:cNvSpPr>
          <p:nvPr>
            <p:ph type="sldNum" sz="quarter" idx="12"/>
          </p:nvPr>
        </p:nvSpPr>
        <p:spPr/>
        <p:txBody>
          <a:bodyPr/>
          <a:lstStyle/>
          <a:p>
            <a:fld id="{CB258248-B9A7-4728-A42A-337D27451078}" type="slidenum">
              <a:rPr lang="en-US" smtClean="0"/>
              <a:t>‹#›</a:t>
            </a:fld>
            <a:endParaRPr lang="en-US"/>
          </a:p>
        </p:txBody>
      </p:sp>
    </p:spTree>
    <p:extLst>
      <p:ext uri="{BB962C8B-B14F-4D97-AF65-F5344CB8AC3E}">
        <p14:creationId xmlns:p14="http://schemas.microsoft.com/office/powerpoint/2010/main" val="34120150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634222-99B1-4DDC-A073-D89002A2F68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2F0B421-F067-4DA8-BE88-C6DBE91C3FA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3688FAF-6122-4E7F-800E-8AC4A1398442}"/>
              </a:ext>
            </a:extLst>
          </p:cNvPr>
          <p:cNvSpPr>
            <a:spLocks noGrp="1"/>
          </p:cNvSpPr>
          <p:nvPr>
            <p:ph type="dt" sz="half" idx="10"/>
          </p:nvPr>
        </p:nvSpPr>
        <p:spPr/>
        <p:txBody>
          <a:bodyPr/>
          <a:lstStyle/>
          <a:p>
            <a:fld id="{069273EC-1E8E-4600-B4EA-234D0284D04B}" type="datetimeFigureOut">
              <a:rPr lang="en-US" smtClean="0"/>
              <a:t>5/13/2023</a:t>
            </a:fld>
            <a:endParaRPr lang="en-US"/>
          </a:p>
        </p:txBody>
      </p:sp>
      <p:sp>
        <p:nvSpPr>
          <p:cNvPr id="5" name="Footer Placeholder 4">
            <a:extLst>
              <a:ext uri="{FF2B5EF4-FFF2-40B4-BE49-F238E27FC236}">
                <a16:creationId xmlns:a16="http://schemas.microsoft.com/office/drawing/2014/main" id="{C129CE33-3DF1-4498-8FDC-69579D6577F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0928D47-BDEB-4312-AE55-D55EC1CE0F56}"/>
              </a:ext>
            </a:extLst>
          </p:cNvPr>
          <p:cNvSpPr>
            <a:spLocks noGrp="1"/>
          </p:cNvSpPr>
          <p:nvPr>
            <p:ph type="sldNum" sz="quarter" idx="12"/>
          </p:nvPr>
        </p:nvSpPr>
        <p:spPr/>
        <p:txBody>
          <a:bodyPr/>
          <a:lstStyle/>
          <a:p>
            <a:fld id="{CB258248-B9A7-4728-A42A-337D27451078}" type="slidenum">
              <a:rPr lang="en-US" smtClean="0"/>
              <a:t>‹#›</a:t>
            </a:fld>
            <a:endParaRPr lang="en-US"/>
          </a:p>
        </p:txBody>
      </p:sp>
    </p:spTree>
    <p:extLst>
      <p:ext uri="{BB962C8B-B14F-4D97-AF65-F5344CB8AC3E}">
        <p14:creationId xmlns:p14="http://schemas.microsoft.com/office/powerpoint/2010/main" val="30048995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F99EF2-3B39-4643-AB7D-0878D58DA84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01FC29D-669C-4B08-863A-CA337D3811A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D370788-6CDB-4F0C-91BA-C7B30E4E96C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60DE572-0D32-47BC-9B19-1616F345A89D}"/>
              </a:ext>
            </a:extLst>
          </p:cNvPr>
          <p:cNvSpPr>
            <a:spLocks noGrp="1"/>
          </p:cNvSpPr>
          <p:nvPr>
            <p:ph type="dt" sz="half" idx="10"/>
          </p:nvPr>
        </p:nvSpPr>
        <p:spPr/>
        <p:txBody>
          <a:bodyPr/>
          <a:lstStyle/>
          <a:p>
            <a:fld id="{069273EC-1E8E-4600-B4EA-234D0284D04B}" type="datetimeFigureOut">
              <a:rPr lang="en-US" smtClean="0"/>
              <a:t>5/13/2023</a:t>
            </a:fld>
            <a:endParaRPr lang="en-US"/>
          </a:p>
        </p:txBody>
      </p:sp>
      <p:sp>
        <p:nvSpPr>
          <p:cNvPr id="6" name="Footer Placeholder 5">
            <a:extLst>
              <a:ext uri="{FF2B5EF4-FFF2-40B4-BE49-F238E27FC236}">
                <a16:creationId xmlns:a16="http://schemas.microsoft.com/office/drawing/2014/main" id="{A35A5F2D-091A-43C6-A3B8-CB2F1E1B535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A70CDC4-66B2-4A34-AC53-DC47631F04E5}"/>
              </a:ext>
            </a:extLst>
          </p:cNvPr>
          <p:cNvSpPr>
            <a:spLocks noGrp="1"/>
          </p:cNvSpPr>
          <p:nvPr>
            <p:ph type="sldNum" sz="quarter" idx="12"/>
          </p:nvPr>
        </p:nvSpPr>
        <p:spPr/>
        <p:txBody>
          <a:bodyPr/>
          <a:lstStyle/>
          <a:p>
            <a:fld id="{CB258248-B9A7-4728-A42A-337D27451078}" type="slidenum">
              <a:rPr lang="en-US" smtClean="0"/>
              <a:t>‹#›</a:t>
            </a:fld>
            <a:endParaRPr lang="en-US"/>
          </a:p>
        </p:txBody>
      </p:sp>
    </p:spTree>
    <p:extLst>
      <p:ext uri="{BB962C8B-B14F-4D97-AF65-F5344CB8AC3E}">
        <p14:creationId xmlns:p14="http://schemas.microsoft.com/office/powerpoint/2010/main" val="17088046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A53C6E-A5BB-40B8-8C43-E68B6D57790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39B92A7-8381-45D4-8017-38AD3132091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341A8E-AC1B-42B9-84BF-270E47E156C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D4C9FEB-5BB6-49CB-9B0E-2270270B969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8AEA4A9-6166-433A-B17C-195F5B6D84A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CAFC5AD-AB99-46E1-8C8F-014C9A42135E}"/>
              </a:ext>
            </a:extLst>
          </p:cNvPr>
          <p:cNvSpPr>
            <a:spLocks noGrp="1"/>
          </p:cNvSpPr>
          <p:nvPr>
            <p:ph type="dt" sz="half" idx="10"/>
          </p:nvPr>
        </p:nvSpPr>
        <p:spPr/>
        <p:txBody>
          <a:bodyPr/>
          <a:lstStyle/>
          <a:p>
            <a:fld id="{069273EC-1E8E-4600-B4EA-234D0284D04B}" type="datetimeFigureOut">
              <a:rPr lang="en-US" smtClean="0"/>
              <a:t>5/13/2023</a:t>
            </a:fld>
            <a:endParaRPr lang="en-US"/>
          </a:p>
        </p:txBody>
      </p:sp>
      <p:sp>
        <p:nvSpPr>
          <p:cNvPr id="8" name="Footer Placeholder 7">
            <a:extLst>
              <a:ext uri="{FF2B5EF4-FFF2-40B4-BE49-F238E27FC236}">
                <a16:creationId xmlns:a16="http://schemas.microsoft.com/office/drawing/2014/main" id="{117A39B2-DAC2-4B6C-9BED-9D8974ADB51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4B60682-F3E0-4108-8E51-6233337931C9}"/>
              </a:ext>
            </a:extLst>
          </p:cNvPr>
          <p:cNvSpPr>
            <a:spLocks noGrp="1"/>
          </p:cNvSpPr>
          <p:nvPr>
            <p:ph type="sldNum" sz="quarter" idx="12"/>
          </p:nvPr>
        </p:nvSpPr>
        <p:spPr/>
        <p:txBody>
          <a:bodyPr/>
          <a:lstStyle/>
          <a:p>
            <a:fld id="{CB258248-B9A7-4728-A42A-337D27451078}" type="slidenum">
              <a:rPr lang="en-US" smtClean="0"/>
              <a:t>‹#›</a:t>
            </a:fld>
            <a:endParaRPr lang="en-US"/>
          </a:p>
        </p:txBody>
      </p:sp>
    </p:spTree>
    <p:extLst>
      <p:ext uri="{BB962C8B-B14F-4D97-AF65-F5344CB8AC3E}">
        <p14:creationId xmlns:p14="http://schemas.microsoft.com/office/powerpoint/2010/main" val="5391867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25BD4C-0A2B-4134-A59C-2790EF10273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A6898F5-FD46-44A6-84AE-515ABBFCFDB5}"/>
              </a:ext>
            </a:extLst>
          </p:cNvPr>
          <p:cNvSpPr>
            <a:spLocks noGrp="1"/>
          </p:cNvSpPr>
          <p:nvPr>
            <p:ph type="dt" sz="half" idx="10"/>
          </p:nvPr>
        </p:nvSpPr>
        <p:spPr/>
        <p:txBody>
          <a:bodyPr/>
          <a:lstStyle/>
          <a:p>
            <a:fld id="{069273EC-1E8E-4600-B4EA-234D0284D04B}" type="datetimeFigureOut">
              <a:rPr lang="en-US" smtClean="0"/>
              <a:t>5/13/2023</a:t>
            </a:fld>
            <a:endParaRPr lang="en-US"/>
          </a:p>
        </p:txBody>
      </p:sp>
      <p:sp>
        <p:nvSpPr>
          <p:cNvPr id="4" name="Footer Placeholder 3">
            <a:extLst>
              <a:ext uri="{FF2B5EF4-FFF2-40B4-BE49-F238E27FC236}">
                <a16:creationId xmlns:a16="http://schemas.microsoft.com/office/drawing/2014/main" id="{E8CBF00B-E88D-4E7E-8DC0-1D523D00CB7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78B6C92-AA45-475F-AA02-F245D2F83388}"/>
              </a:ext>
            </a:extLst>
          </p:cNvPr>
          <p:cNvSpPr>
            <a:spLocks noGrp="1"/>
          </p:cNvSpPr>
          <p:nvPr>
            <p:ph type="sldNum" sz="quarter" idx="12"/>
          </p:nvPr>
        </p:nvSpPr>
        <p:spPr/>
        <p:txBody>
          <a:bodyPr/>
          <a:lstStyle/>
          <a:p>
            <a:fld id="{CB258248-B9A7-4728-A42A-337D27451078}" type="slidenum">
              <a:rPr lang="en-US" smtClean="0"/>
              <a:t>‹#›</a:t>
            </a:fld>
            <a:endParaRPr lang="en-US"/>
          </a:p>
        </p:txBody>
      </p:sp>
    </p:spTree>
    <p:extLst>
      <p:ext uri="{BB962C8B-B14F-4D97-AF65-F5344CB8AC3E}">
        <p14:creationId xmlns:p14="http://schemas.microsoft.com/office/powerpoint/2010/main" val="37631100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B9E9ABD-E512-4BA6-9416-F2067B3173D1}"/>
              </a:ext>
            </a:extLst>
          </p:cNvPr>
          <p:cNvSpPr>
            <a:spLocks noGrp="1"/>
          </p:cNvSpPr>
          <p:nvPr>
            <p:ph type="dt" sz="half" idx="10"/>
          </p:nvPr>
        </p:nvSpPr>
        <p:spPr/>
        <p:txBody>
          <a:bodyPr/>
          <a:lstStyle/>
          <a:p>
            <a:fld id="{069273EC-1E8E-4600-B4EA-234D0284D04B}" type="datetimeFigureOut">
              <a:rPr lang="en-US" smtClean="0"/>
              <a:t>5/13/2023</a:t>
            </a:fld>
            <a:endParaRPr lang="en-US"/>
          </a:p>
        </p:txBody>
      </p:sp>
      <p:sp>
        <p:nvSpPr>
          <p:cNvPr id="3" name="Footer Placeholder 2">
            <a:extLst>
              <a:ext uri="{FF2B5EF4-FFF2-40B4-BE49-F238E27FC236}">
                <a16:creationId xmlns:a16="http://schemas.microsoft.com/office/drawing/2014/main" id="{77FD0A75-3511-4EE1-A915-2743257FC48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7592DE1-7E3A-432B-B243-BAD8AD133237}"/>
              </a:ext>
            </a:extLst>
          </p:cNvPr>
          <p:cNvSpPr>
            <a:spLocks noGrp="1"/>
          </p:cNvSpPr>
          <p:nvPr>
            <p:ph type="sldNum" sz="quarter" idx="12"/>
          </p:nvPr>
        </p:nvSpPr>
        <p:spPr/>
        <p:txBody>
          <a:bodyPr/>
          <a:lstStyle/>
          <a:p>
            <a:fld id="{CB258248-B9A7-4728-A42A-337D27451078}" type="slidenum">
              <a:rPr lang="en-US" smtClean="0"/>
              <a:t>‹#›</a:t>
            </a:fld>
            <a:endParaRPr lang="en-US"/>
          </a:p>
        </p:txBody>
      </p:sp>
    </p:spTree>
    <p:extLst>
      <p:ext uri="{BB962C8B-B14F-4D97-AF65-F5344CB8AC3E}">
        <p14:creationId xmlns:p14="http://schemas.microsoft.com/office/powerpoint/2010/main" val="14520396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C048D-A4D2-4AA8-BAA9-797C796FB3C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01535A8-39D7-4D11-96F1-03A190AC95D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302B7E3-1B89-4E7F-A50B-B13423D89B0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B53CF2E-1D03-40EE-9733-60D376F56185}"/>
              </a:ext>
            </a:extLst>
          </p:cNvPr>
          <p:cNvSpPr>
            <a:spLocks noGrp="1"/>
          </p:cNvSpPr>
          <p:nvPr>
            <p:ph type="dt" sz="half" idx="10"/>
          </p:nvPr>
        </p:nvSpPr>
        <p:spPr/>
        <p:txBody>
          <a:bodyPr/>
          <a:lstStyle/>
          <a:p>
            <a:fld id="{069273EC-1E8E-4600-B4EA-234D0284D04B}" type="datetimeFigureOut">
              <a:rPr lang="en-US" smtClean="0"/>
              <a:t>5/13/2023</a:t>
            </a:fld>
            <a:endParaRPr lang="en-US"/>
          </a:p>
        </p:txBody>
      </p:sp>
      <p:sp>
        <p:nvSpPr>
          <p:cNvPr id="6" name="Footer Placeholder 5">
            <a:extLst>
              <a:ext uri="{FF2B5EF4-FFF2-40B4-BE49-F238E27FC236}">
                <a16:creationId xmlns:a16="http://schemas.microsoft.com/office/drawing/2014/main" id="{A293FBF5-0B16-470B-95DD-66FF1DEE6E5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83D703C-7ACD-4535-A97D-AEBAF79E7608}"/>
              </a:ext>
            </a:extLst>
          </p:cNvPr>
          <p:cNvSpPr>
            <a:spLocks noGrp="1"/>
          </p:cNvSpPr>
          <p:nvPr>
            <p:ph type="sldNum" sz="quarter" idx="12"/>
          </p:nvPr>
        </p:nvSpPr>
        <p:spPr/>
        <p:txBody>
          <a:bodyPr/>
          <a:lstStyle/>
          <a:p>
            <a:fld id="{CB258248-B9A7-4728-A42A-337D27451078}" type="slidenum">
              <a:rPr lang="en-US" smtClean="0"/>
              <a:t>‹#›</a:t>
            </a:fld>
            <a:endParaRPr lang="en-US"/>
          </a:p>
        </p:txBody>
      </p:sp>
    </p:spTree>
    <p:extLst>
      <p:ext uri="{BB962C8B-B14F-4D97-AF65-F5344CB8AC3E}">
        <p14:creationId xmlns:p14="http://schemas.microsoft.com/office/powerpoint/2010/main" val="34725076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D1B559-4ECE-4A07-816A-6AF43DC44B1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4FEBC0A-CAA7-4985-883D-F3150154F31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BE77BD5-54A5-4579-B17A-1CD945D8E5E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0CD8999-58EF-420A-9282-41F976F1F8E2}"/>
              </a:ext>
            </a:extLst>
          </p:cNvPr>
          <p:cNvSpPr>
            <a:spLocks noGrp="1"/>
          </p:cNvSpPr>
          <p:nvPr>
            <p:ph type="dt" sz="half" idx="10"/>
          </p:nvPr>
        </p:nvSpPr>
        <p:spPr/>
        <p:txBody>
          <a:bodyPr/>
          <a:lstStyle/>
          <a:p>
            <a:fld id="{069273EC-1E8E-4600-B4EA-234D0284D04B}" type="datetimeFigureOut">
              <a:rPr lang="en-US" smtClean="0"/>
              <a:t>5/13/2023</a:t>
            </a:fld>
            <a:endParaRPr lang="en-US"/>
          </a:p>
        </p:txBody>
      </p:sp>
      <p:sp>
        <p:nvSpPr>
          <p:cNvPr id="6" name="Footer Placeholder 5">
            <a:extLst>
              <a:ext uri="{FF2B5EF4-FFF2-40B4-BE49-F238E27FC236}">
                <a16:creationId xmlns:a16="http://schemas.microsoft.com/office/drawing/2014/main" id="{421066F4-4CCE-4B40-AA49-FCC981F551B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1367002-5D81-4DD0-9BD6-E6AA3B97CC8F}"/>
              </a:ext>
            </a:extLst>
          </p:cNvPr>
          <p:cNvSpPr>
            <a:spLocks noGrp="1"/>
          </p:cNvSpPr>
          <p:nvPr>
            <p:ph type="sldNum" sz="quarter" idx="12"/>
          </p:nvPr>
        </p:nvSpPr>
        <p:spPr/>
        <p:txBody>
          <a:bodyPr/>
          <a:lstStyle/>
          <a:p>
            <a:fld id="{CB258248-B9A7-4728-A42A-337D27451078}" type="slidenum">
              <a:rPr lang="en-US" smtClean="0"/>
              <a:t>‹#›</a:t>
            </a:fld>
            <a:endParaRPr lang="en-US"/>
          </a:p>
        </p:txBody>
      </p:sp>
    </p:spTree>
    <p:extLst>
      <p:ext uri="{BB962C8B-B14F-4D97-AF65-F5344CB8AC3E}">
        <p14:creationId xmlns:p14="http://schemas.microsoft.com/office/powerpoint/2010/main" val="12993503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002B791-9619-4762-B393-BE2FC7E8374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D14C313-E327-40F4-BC06-6A89AB17A2D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8A95424-2AF5-4E36-A9E6-3D830DA066C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69273EC-1E8E-4600-B4EA-234D0284D04B}" type="datetimeFigureOut">
              <a:rPr lang="en-US" smtClean="0"/>
              <a:t>5/13/2023</a:t>
            </a:fld>
            <a:endParaRPr lang="en-US"/>
          </a:p>
        </p:txBody>
      </p:sp>
      <p:sp>
        <p:nvSpPr>
          <p:cNvPr id="5" name="Footer Placeholder 4">
            <a:extLst>
              <a:ext uri="{FF2B5EF4-FFF2-40B4-BE49-F238E27FC236}">
                <a16:creationId xmlns:a16="http://schemas.microsoft.com/office/drawing/2014/main" id="{EA4A6715-4EF0-4946-9037-2FE8AC32401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7D382BB-91F4-48FD-AFCA-839DCFB4FA0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B258248-B9A7-4728-A42A-337D27451078}" type="slidenum">
              <a:rPr lang="en-US" smtClean="0"/>
              <a:t>‹#›</a:t>
            </a:fld>
            <a:endParaRPr lang="en-US"/>
          </a:p>
        </p:txBody>
      </p:sp>
    </p:spTree>
    <p:extLst>
      <p:ext uri="{BB962C8B-B14F-4D97-AF65-F5344CB8AC3E}">
        <p14:creationId xmlns:p14="http://schemas.microsoft.com/office/powerpoint/2010/main" val="42010887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4" Type="http://schemas.openxmlformats.org/officeDocument/2006/relationships/image" Target="../media/image21.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gif"/><Relationship Id="rId1" Type="http://schemas.openxmlformats.org/officeDocument/2006/relationships/slideLayout" Target="../slideLayouts/slideLayout7.xml"/><Relationship Id="rId4" Type="http://schemas.openxmlformats.org/officeDocument/2006/relationships/image" Target="../media/image24.jpeg"/></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3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hyperlink" Target="https://realpython.com/python-scope-legb-rule/" TargetMode="Externa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7.xml"/><Relationship Id="rId4" Type="http://schemas.openxmlformats.org/officeDocument/2006/relationships/image" Target="../media/image48.png"/></Relationships>
</file>

<file path=ppt/slides/_rels/slide5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 Id="rId5" Type="http://schemas.openxmlformats.org/officeDocument/2006/relationships/image" Target="../media/image54.png"/><Relationship Id="rId4" Type="http://schemas.openxmlformats.org/officeDocument/2006/relationships/image" Target="../media/image53.png"/></Relationships>
</file>

<file path=ppt/slides/_rels/slide5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jpe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8" Type="http://schemas.openxmlformats.org/officeDocument/2006/relationships/image" Target="../media/image64.tiff"/><Relationship Id="rId3" Type="http://schemas.openxmlformats.org/officeDocument/2006/relationships/image" Target="../media/image59.tiff"/><Relationship Id="rId7" Type="http://schemas.openxmlformats.org/officeDocument/2006/relationships/image" Target="../media/image63.tiff"/><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62.tiff"/><Relationship Id="rId5" Type="http://schemas.openxmlformats.org/officeDocument/2006/relationships/image" Target="../media/image61.tiff"/><Relationship Id="rId4" Type="http://schemas.openxmlformats.org/officeDocument/2006/relationships/image" Target="../media/image60.tiff"/></Relationships>
</file>

<file path=ppt/slides/_rels/slide5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71.jp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6E6A86-CA0F-4E30-9EB7-0BF94ADABE62}"/>
              </a:ext>
            </a:extLst>
          </p:cNvPr>
          <p:cNvSpPr>
            <a:spLocks noGrp="1"/>
          </p:cNvSpPr>
          <p:nvPr>
            <p:ph type="ctrTitle"/>
          </p:nvPr>
        </p:nvSpPr>
        <p:spPr>
          <a:xfrm>
            <a:off x="1524000" y="1418600"/>
            <a:ext cx="9144000" cy="1007929"/>
          </a:xfrm>
        </p:spPr>
        <p:txBody>
          <a:bodyPr/>
          <a:lstStyle/>
          <a:p>
            <a:r>
              <a:rPr lang="en-US" b="1" dirty="0"/>
              <a:t>Supervised Classification</a:t>
            </a:r>
          </a:p>
        </p:txBody>
      </p:sp>
      <p:sp>
        <p:nvSpPr>
          <p:cNvPr id="3" name="Subtitle 2">
            <a:extLst>
              <a:ext uri="{FF2B5EF4-FFF2-40B4-BE49-F238E27FC236}">
                <a16:creationId xmlns:a16="http://schemas.microsoft.com/office/drawing/2014/main" id="{D5A7960D-FC82-4469-8B0A-380CDD4598F2}"/>
              </a:ext>
            </a:extLst>
          </p:cNvPr>
          <p:cNvSpPr>
            <a:spLocks noGrp="1"/>
          </p:cNvSpPr>
          <p:nvPr>
            <p:ph type="subTitle" idx="1"/>
          </p:nvPr>
        </p:nvSpPr>
        <p:spPr>
          <a:xfrm>
            <a:off x="1524000" y="3010256"/>
            <a:ext cx="9144000" cy="1655762"/>
          </a:xfrm>
        </p:spPr>
        <p:txBody>
          <a:bodyPr>
            <a:normAutofit/>
          </a:bodyPr>
          <a:lstStyle/>
          <a:p>
            <a:r>
              <a:rPr lang="en-US" i="1" dirty="0"/>
              <a:t>Tom Zimmerman</a:t>
            </a:r>
          </a:p>
          <a:p>
            <a:r>
              <a:rPr lang="en-US" dirty="0"/>
              <a:t>IBM Research-Almaden</a:t>
            </a:r>
          </a:p>
          <a:p>
            <a:r>
              <a:rPr lang="en-US" dirty="0"/>
              <a:t>Nov 16, 2020</a:t>
            </a:r>
          </a:p>
        </p:txBody>
      </p:sp>
      <p:pic>
        <p:nvPicPr>
          <p:cNvPr id="6" name="Picture 2" descr="Image result for nsf logo">
            <a:extLst>
              <a:ext uri="{FF2B5EF4-FFF2-40B4-BE49-F238E27FC236}">
                <a16:creationId xmlns:a16="http://schemas.microsoft.com/office/drawing/2014/main" id="{6B543D46-775A-E759-E853-3674A04AFB8D}"/>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0" y="5317659"/>
            <a:ext cx="1533525" cy="154034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1E839EDC-F66C-6576-A573-1A0D9B54B64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945216" y="5733405"/>
            <a:ext cx="3246783" cy="1154412"/>
          </a:xfrm>
          <a:prstGeom prst="rect">
            <a:avLst/>
          </a:prstGeom>
        </p:spPr>
      </p:pic>
      <p:sp>
        <p:nvSpPr>
          <p:cNvPr id="8" name="Rectangle 7">
            <a:extLst>
              <a:ext uri="{FF2B5EF4-FFF2-40B4-BE49-F238E27FC236}">
                <a16:creationId xmlns:a16="http://schemas.microsoft.com/office/drawing/2014/main" id="{0DEC20C4-5BD5-1D93-8956-A3AF646FFD66}"/>
              </a:ext>
            </a:extLst>
          </p:cNvPr>
          <p:cNvSpPr/>
          <p:nvPr/>
        </p:nvSpPr>
        <p:spPr>
          <a:xfrm>
            <a:off x="1524000" y="5733405"/>
            <a:ext cx="7620000" cy="738664"/>
          </a:xfrm>
          <a:prstGeom prst="rect">
            <a:avLst/>
          </a:prstGeom>
        </p:spPr>
        <p:txBody>
          <a:bodyPr wrap="square">
            <a:spAutoFit/>
          </a:bodyPr>
          <a:lstStyle/>
          <a:p>
            <a:r>
              <a:rPr lang="en-US" sz="1400" dirty="0"/>
              <a:t>This material is based upon work supported by the NSF under Grant No. </a:t>
            </a:r>
            <a:r>
              <a:rPr lang="en-US" sz="1400" b="1" dirty="0"/>
              <a:t>DBI-1548297</a:t>
            </a:r>
            <a:r>
              <a:rPr lang="en-US" sz="1400" dirty="0"/>
              <a:t>.  </a:t>
            </a:r>
          </a:p>
          <a:p>
            <a:r>
              <a:rPr lang="en-US" sz="1400" b="1" dirty="0"/>
              <a:t>Disclaimer:  </a:t>
            </a:r>
            <a:r>
              <a:rPr lang="en-US" sz="1400" dirty="0"/>
              <a:t>Any opinions, findings and conclusions or recommendations expressed in this material are those of the authors and do not necessarily reflect the views of the National Science Foundation. </a:t>
            </a:r>
          </a:p>
        </p:txBody>
      </p:sp>
    </p:spTree>
    <p:extLst>
      <p:ext uri="{BB962C8B-B14F-4D97-AF65-F5344CB8AC3E}">
        <p14:creationId xmlns:p14="http://schemas.microsoft.com/office/powerpoint/2010/main" val="34011530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576A28C-59F4-4EC5-85E7-6C366519DBA9}"/>
              </a:ext>
            </a:extLst>
          </p:cNvPr>
          <p:cNvSpPr/>
          <p:nvPr/>
        </p:nvSpPr>
        <p:spPr>
          <a:xfrm>
            <a:off x="0" y="0"/>
            <a:ext cx="11924232" cy="4524315"/>
          </a:xfrm>
          <a:prstGeom prst="rect">
            <a:avLst/>
          </a:prstGeom>
        </p:spPr>
        <p:txBody>
          <a:bodyPr wrap="square">
            <a:spAutoFit/>
          </a:bodyPr>
          <a:lstStyle/>
          <a:p>
            <a:r>
              <a:rPr lang="en-US" sz="2400" dirty="0"/>
              <a:t>CSC698</a:t>
            </a:r>
            <a:br>
              <a:rPr lang="en-US" sz="2400" dirty="0"/>
            </a:br>
            <a:r>
              <a:rPr lang="en-US" sz="2400" b="1" dirty="0"/>
              <a:t>Monday Nov 9, 2020</a:t>
            </a:r>
            <a:endParaRPr lang="en-US" sz="2400" dirty="0"/>
          </a:p>
          <a:p>
            <a:endParaRPr lang="en-US" sz="2400" dirty="0"/>
          </a:p>
          <a:p>
            <a:pPr marL="342900" indent="-342900">
              <a:buFont typeface="+mj-lt"/>
              <a:buAutoNum type="arabicPeriod"/>
            </a:pPr>
            <a:r>
              <a:rPr lang="en-US" sz="2400" b="1" dirty="0"/>
              <a:t>Homework #12</a:t>
            </a:r>
          </a:p>
          <a:p>
            <a:pPr marL="342900" indent="-342900">
              <a:buFont typeface="+mj-lt"/>
              <a:buAutoNum type="arabicPeriod"/>
            </a:pPr>
            <a:r>
              <a:rPr lang="en-US" sz="2400" b="1" dirty="0"/>
              <a:t>Lecture: </a:t>
            </a:r>
            <a:r>
              <a:rPr lang="en-US" sz="2400" dirty="0"/>
              <a:t>Classification, Feature Processing, PCA, Confusion Matrix </a:t>
            </a:r>
          </a:p>
          <a:p>
            <a:pPr marL="342900" indent="-342900">
              <a:buFont typeface="+mj-lt"/>
              <a:buAutoNum type="arabicPeriod"/>
            </a:pPr>
            <a:r>
              <a:rPr lang="en-US" sz="2400" b="1" dirty="0"/>
              <a:t>Break</a:t>
            </a:r>
            <a:r>
              <a:rPr lang="en-US" sz="2400" dirty="0"/>
              <a:t> (10 min)</a:t>
            </a:r>
          </a:p>
          <a:p>
            <a:pPr marL="342900" indent="-342900">
              <a:buFont typeface="+mj-lt"/>
              <a:buAutoNum type="arabicPeriod"/>
            </a:pPr>
            <a:r>
              <a:rPr lang="en-US" sz="2400" b="1" dirty="0"/>
              <a:t>Code Demo &amp; Review </a:t>
            </a:r>
          </a:p>
          <a:p>
            <a:pPr marL="342900" indent="-342900">
              <a:buFont typeface="+mj-lt"/>
              <a:buAutoNum type="arabicPeriod"/>
            </a:pPr>
            <a:r>
              <a:rPr lang="en-US" sz="2400" b="1" dirty="0"/>
              <a:t>Wed Mini-Assignment</a:t>
            </a:r>
          </a:p>
          <a:p>
            <a:pPr marL="800100" lvl="1" indent="-342900">
              <a:buFont typeface="+mj-lt"/>
              <a:buAutoNum type="alphaLcPeriod"/>
            </a:pPr>
            <a:r>
              <a:rPr lang="en-US" sz="2400" b="1" dirty="0"/>
              <a:t>No class Wed (11/11) so post assignment in </a:t>
            </a:r>
            <a:r>
              <a:rPr lang="en-US" sz="2400" b="1" dirty="0" err="1"/>
              <a:t>iLearn</a:t>
            </a:r>
            <a:r>
              <a:rPr lang="en-US" sz="2400" b="1" dirty="0"/>
              <a:t> by Wed for credit</a:t>
            </a:r>
          </a:p>
          <a:p>
            <a:pPr marL="800100" lvl="1" indent="-342900">
              <a:buFont typeface="+mj-lt"/>
              <a:buAutoNum type="alphaLcPeriod"/>
            </a:pPr>
            <a:r>
              <a:rPr lang="en-US" sz="2400" dirty="0"/>
              <a:t>Python Skills: Review code posted in HW#12. Write some code based on new functions you see in posted code.</a:t>
            </a:r>
          </a:p>
          <a:p>
            <a:pPr marL="800100" lvl="1" indent="-342900">
              <a:buFont typeface="+mj-lt"/>
              <a:buAutoNum type="alphaLcPeriod"/>
            </a:pPr>
            <a:r>
              <a:rPr lang="en-US" sz="2400" dirty="0"/>
              <a:t>Add news functions to cheat sheets  </a:t>
            </a:r>
          </a:p>
        </p:txBody>
      </p:sp>
    </p:spTree>
    <p:extLst>
      <p:ext uri="{BB962C8B-B14F-4D97-AF65-F5344CB8AC3E}">
        <p14:creationId xmlns:p14="http://schemas.microsoft.com/office/powerpoint/2010/main" val="24452193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D2FF924-D1C4-4D93-BD06-024F7ACC96A8}"/>
              </a:ext>
            </a:extLst>
          </p:cNvPr>
          <p:cNvSpPr txBox="1"/>
          <p:nvPr/>
        </p:nvSpPr>
        <p:spPr>
          <a:xfrm>
            <a:off x="0" y="0"/>
            <a:ext cx="12192000" cy="6709529"/>
          </a:xfrm>
          <a:prstGeom prst="rect">
            <a:avLst/>
          </a:prstGeom>
          <a:noFill/>
        </p:spPr>
        <p:txBody>
          <a:bodyPr wrap="square" rtlCol="0">
            <a:spAutoFit/>
          </a:bodyPr>
          <a:lstStyle/>
          <a:p>
            <a:r>
              <a:rPr lang="en-US" sz="1400" b="1" dirty="0"/>
              <a:t>Homework #12 Assignment</a:t>
            </a:r>
            <a:br>
              <a:rPr lang="en-US" sz="1400" dirty="0"/>
            </a:br>
            <a:r>
              <a:rPr lang="en-US" sz="1400" dirty="0"/>
              <a:t>Assigned: Monday 9 Nov 2020</a:t>
            </a:r>
            <a:br>
              <a:rPr lang="en-US" sz="1400" dirty="0"/>
            </a:br>
            <a:r>
              <a:rPr lang="en-US" sz="1400" dirty="0"/>
              <a:t>Due: Tuesday 17 Nov 2020 11:59 PM</a:t>
            </a:r>
          </a:p>
          <a:p>
            <a:endParaRPr lang="en-US" sz="1400" dirty="0"/>
          </a:p>
          <a:p>
            <a:r>
              <a:rPr lang="en-US" sz="1200" b="1" u="sng" dirty="0"/>
              <a:t>1. Understanding Principal Component Analysis (PCA)</a:t>
            </a:r>
            <a:endParaRPr lang="en-US" sz="1200" dirty="0"/>
          </a:p>
          <a:p>
            <a:r>
              <a:rPr lang="en-US" sz="1200" dirty="0"/>
              <a:t>Read https://builtin.com/data-science/step-step-explanation-principal-component-analysis</a:t>
            </a:r>
          </a:p>
          <a:p>
            <a:r>
              <a:rPr lang="en-US" sz="1200" dirty="0"/>
              <a:t>Answer the following questions;</a:t>
            </a:r>
          </a:p>
          <a:p>
            <a:r>
              <a:rPr lang="en-US" sz="1200" dirty="0"/>
              <a:t>What is principal component analysis (PCA)?</a:t>
            </a:r>
          </a:p>
          <a:p>
            <a:r>
              <a:rPr lang="en-US" sz="1200" dirty="0"/>
              <a:t>Why do we standardize our features before performing PCA?</a:t>
            </a:r>
          </a:p>
          <a:p>
            <a:r>
              <a:rPr lang="en-US" sz="1200" dirty="0"/>
              <a:t>What is a covariance matrix?</a:t>
            </a:r>
          </a:p>
          <a:p>
            <a:r>
              <a:rPr lang="en-US" sz="1200" dirty="0"/>
              <a:t>What is variance and how is it calculated?</a:t>
            </a:r>
          </a:p>
          <a:p>
            <a:r>
              <a:rPr lang="en-US" sz="1200" dirty="0"/>
              <a:t>What are eigenvectors and eigenvalues? (this video give a more detailed explanation https://youtu.be/PFDu9oVAE-g)</a:t>
            </a:r>
          </a:p>
          <a:p>
            <a:r>
              <a:rPr lang="en-US" sz="1200" b="1" dirty="0"/>
              <a:t>Deliverable</a:t>
            </a:r>
            <a:r>
              <a:rPr lang="en-US" sz="1200" dirty="0"/>
              <a:t>: Write your answers to the questions above and submit them as a pdf file named pcaReading.pdf</a:t>
            </a:r>
            <a:br>
              <a:rPr lang="en-US" sz="1200" dirty="0"/>
            </a:br>
            <a:endParaRPr lang="en-US" sz="1200" dirty="0"/>
          </a:p>
          <a:p>
            <a:r>
              <a:rPr lang="en-US" sz="1200" b="1" dirty="0"/>
              <a:t>2. </a:t>
            </a:r>
            <a:r>
              <a:rPr lang="en-US" sz="1200" b="1" u="sng" dirty="0"/>
              <a:t>Identify Plankton in Clusters</a:t>
            </a:r>
            <a:endParaRPr lang="en-US" sz="1200" dirty="0"/>
          </a:p>
          <a:p>
            <a:r>
              <a:rPr lang="en-US" sz="1200" dirty="0"/>
              <a:t>(a) Using the trainVariety_P3.csv </a:t>
            </a:r>
            <a:r>
              <a:rPr lang="en-US" sz="1200" dirty="0" err="1"/>
              <a:t>objectArray</a:t>
            </a:r>
            <a:r>
              <a:rPr lang="en-US" sz="1200" dirty="0"/>
              <a:t> file and your grid clustering program from Homework #9, view and identify images of plankton in each cluster (e.g. </a:t>
            </a:r>
            <a:r>
              <a:rPr lang="en-US" sz="1200" dirty="0" err="1"/>
              <a:t>blep,did,dil,eup,par,ste,vol</a:t>
            </a:r>
            <a:r>
              <a:rPr lang="en-US" sz="1200" dirty="0"/>
              <a:t>). If object is not one of these give them unique names like alg1, alg2 (for algae types) or un1, un2 (for unknown types).</a:t>
            </a:r>
          </a:p>
          <a:p>
            <a:r>
              <a:rPr lang="en-US" sz="1200" dirty="0"/>
              <a:t>(b) Edit Lines 42 and 43 of “Main_Classification_Confusion_V1.py” with these new labels, e.g.  replace </a:t>
            </a:r>
            <a:r>
              <a:rPr lang="en-US" sz="1200" dirty="0" err="1"/>
              <a:t>xNames</a:t>
            </a:r>
            <a:r>
              <a:rPr lang="en-US" sz="1200" dirty="0"/>
              <a:t>=['a','b','c','d','e','f','g','h','</a:t>
            </a:r>
            <a:r>
              <a:rPr lang="en-US" sz="1200" dirty="0" err="1"/>
              <a:t>i</a:t>
            </a:r>
            <a:r>
              <a:rPr lang="en-US" sz="1200" dirty="0"/>
              <a:t>','j’] with </a:t>
            </a:r>
            <a:r>
              <a:rPr lang="en-US" sz="1200" dirty="0" err="1"/>
              <a:t>xNames</a:t>
            </a:r>
            <a:r>
              <a:rPr lang="en-US" sz="1200" dirty="0"/>
              <a:t>=[‘</a:t>
            </a:r>
            <a:r>
              <a:rPr lang="en-US" sz="1200" dirty="0" err="1"/>
              <a:t>blep</a:t>
            </a:r>
            <a:r>
              <a:rPr lang="en-US" sz="1200" dirty="0"/>
              <a:t>’,’did’,...</a:t>
            </a:r>
            <a:r>
              <a:rPr lang="en-US" sz="1200" dirty="0" err="1"/>
              <a:t>etc</a:t>
            </a:r>
            <a:r>
              <a:rPr lang="en-US" sz="1200" dirty="0"/>
              <a:t>] </a:t>
            </a:r>
          </a:p>
          <a:p>
            <a:r>
              <a:rPr lang="en-US" sz="1200" dirty="0"/>
              <a:t>(c) Run the program and save the image of “Normalized confusion matrix”.</a:t>
            </a:r>
          </a:p>
          <a:p>
            <a:r>
              <a:rPr lang="en-US" sz="1200" b="1" dirty="0"/>
              <a:t>DELIVERABLE:</a:t>
            </a:r>
            <a:endParaRPr lang="en-US" sz="1200" dirty="0"/>
          </a:p>
          <a:p>
            <a:r>
              <a:rPr lang="en-US" sz="1200" dirty="0"/>
              <a:t>(a) Upload the “Normalized confusion matrix” image as “normalizedConfusionMatrix.png”</a:t>
            </a:r>
          </a:p>
          <a:p>
            <a:endParaRPr lang="en-US" sz="1200" b="1" u="sng" dirty="0"/>
          </a:p>
          <a:p>
            <a:r>
              <a:rPr lang="en-US" sz="1200" b="1" u="sng" dirty="0"/>
              <a:t>3. Features, PCA and TEST_SIZE</a:t>
            </a:r>
            <a:endParaRPr lang="en-US" sz="1200" dirty="0"/>
          </a:p>
          <a:p>
            <a:r>
              <a:rPr lang="en-US" sz="1200" dirty="0"/>
              <a:t>(a)Run “Main_Classification_Confusion_V1.py “  for 1, 2, and 3 PCA terms by enabling Line 15,16, OR 17 (only enable one of these lines). What is the effect on accuracy?</a:t>
            </a:r>
          </a:p>
          <a:p>
            <a:r>
              <a:rPr lang="en-US" sz="1200" dirty="0"/>
              <a:t>(b)Repeat (a) with 3 PCA terms and vary the TEST_SIZE (line 25). What is the impact on accuracy</a:t>
            </a:r>
          </a:p>
          <a:p>
            <a:r>
              <a:rPr lang="en-US" sz="1200" b="1" dirty="0"/>
              <a:t>DELIVERABLE: </a:t>
            </a:r>
            <a:endParaRPr lang="en-US" sz="1200" dirty="0"/>
          </a:p>
          <a:p>
            <a:r>
              <a:rPr lang="en-US" sz="1200" dirty="0"/>
              <a:t>(a) Upload report document named “PCA_experiments.pdf” describing the effect of PCA terms and TEST_SIZE on accuracy.</a:t>
            </a:r>
          </a:p>
          <a:p>
            <a:endParaRPr lang="en-US" sz="1200" b="1" u="sng" dirty="0"/>
          </a:p>
          <a:p>
            <a:r>
              <a:rPr lang="en-US" sz="1200" b="1" u="sng" dirty="0"/>
              <a:t>4. TEN COLORS</a:t>
            </a:r>
            <a:endParaRPr lang="en-US" sz="1200" dirty="0"/>
          </a:p>
          <a:p>
            <a:r>
              <a:rPr lang="en-US" sz="1200" dirty="0"/>
              <a:t>a) Run “Main_ViewCluster_3.py”</a:t>
            </a:r>
          </a:p>
          <a:p>
            <a:r>
              <a:rPr lang="en-US" sz="1200" dirty="0"/>
              <a:t>b)Modify the program so each of the 10 clusters have their own unique color that matches the rectangle color. [Hint: The “</a:t>
            </a:r>
            <a:r>
              <a:rPr lang="en-US" sz="1200" dirty="0" err="1"/>
              <a:t>colorTable</a:t>
            </a:r>
            <a:r>
              <a:rPr lang="en-US" sz="1200" dirty="0"/>
              <a:t>” must have 10 entries. It currently has only 6 entries].</a:t>
            </a:r>
          </a:p>
          <a:p>
            <a:r>
              <a:rPr lang="en-US" sz="1200" b="1" dirty="0"/>
              <a:t>DELIVERABLES: </a:t>
            </a:r>
            <a:endParaRPr lang="en-US" sz="1200" dirty="0"/>
          </a:p>
          <a:p>
            <a:r>
              <a:rPr lang="en-US" sz="1200" dirty="0"/>
              <a:t>(a)Upload your modified code as “Main_ViewCluster_10color_4.py” </a:t>
            </a:r>
          </a:p>
          <a:p>
            <a:r>
              <a:rPr lang="en-US" sz="1200" dirty="0"/>
              <a:t>(b)Upload an image of the scatter plot showing 10 unique colors as “TenColor.png”</a:t>
            </a:r>
          </a:p>
          <a:p>
            <a:endParaRPr lang="en-US" sz="1400" dirty="0"/>
          </a:p>
        </p:txBody>
      </p:sp>
    </p:spTree>
    <p:extLst>
      <p:ext uri="{BB962C8B-B14F-4D97-AF65-F5344CB8AC3E}">
        <p14:creationId xmlns:p14="http://schemas.microsoft.com/office/powerpoint/2010/main" val="8138042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97E9349-0CE7-4973-ADBF-0560F71827E4}"/>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40004" y="365283"/>
            <a:ext cx="4315767" cy="5739970"/>
          </a:xfrm>
          <a:prstGeom prst="rect">
            <a:avLst/>
          </a:prstGeom>
        </p:spPr>
      </p:pic>
      <p:sp>
        <p:nvSpPr>
          <p:cNvPr id="4" name="TextBox 3">
            <a:extLst>
              <a:ext uri="{FF2B5EF4-FFF2-40B4-BE49-F238E27FC236}">
                <a16:creationId xmlns:a16="http://schemas.microsoft.com/office/drawing/2014/main" id="{24BD8879-D34B-4707-A69D-ACB22A2A1C20}"/>
              </a:ext>
            </a:extLst>
          </p:cNvPr>
          <p:cNvSpPr txBox="1"/>
          <p:nvPr/>
        </p:nvSpPr>
        <p:spPr>
          <a:xfrm>
            <a:off x="2057400" y="6253843"/>
            <a:ext cx="2160079" cy="369332"/>
          </a:xfrm>
          <a:prstGeom prst="rect">
            <a:avLst/>
          </a:prstGeom>
          <a:noFill/>
        </p:spPr>
        <p:txBody>
          <a:bodyPr wrap="none" rtlCol="0">
            <a:spAutoFit/>
          </a:bodyPr>
          <a:lstStyle/>
          <a:p>
            <a:r>
              <a:rPr lang="en-US" dirty="0"/>
              <a:t>Linus Pauling, Age 17</a:t>
            </a:r>
          </a:p>
        </p:txBody>
      </p:sp>
      <p:sp>
        <p:nvSpPr>
          <p:cNvPr id="5" name="TextBox 4">
            <a:extLst>
              <a:ext uri="{FF2B5EF4-FFF2-40B4-BE49-F238E27FC236}">
                <a16:creationId xmlns:a16="http://schemas.microsoft.com/office/drawing/2014/main" id="{2CAD6B17-0AA6-4E11-8DAF-612E16AF7BFF}"/>
              </a:ext>
            </a:extLst>
          </p:cNvPr>
          <p:cNvSpPr txBox="1"/>
          <p:nvPr/>
        </p:nvSpPr>
        <p:spPr>
          <a:xfrm>
            <a:off x="5638800" y="197346"/>
            <a:ext cx="6553200" cy="2739211"/>
          </a:xfrm>
          <a:prstGeom prst="rect">
            <a:avLst/>
          </a:prstGeom>
          <a:noFill/>
        </p:spPr>
        <p:txBody>
          <a:bodyPr wrap="square" rtlCol="0">
            <a:spAutoFit/>
          </a:bodyPr>
          <a:lstStyle/>
          <a:p>
            <a:pPr algn="ctr"/>
            <a:r>
              <a:rPr lang="en-US" sz="4400" b="1" dirty="0"/>
              <a:t>Linus Pauling (1901-1994)</a:t>
            </a:r>
            <a:endParaRPr lang="en-US" sz="3200" b="1" dirty="0"/>
          </a:p>
          <a:p>
            <a:pPr algn="ctr"/>
            <a:r>
              <a:rPr lang="en-US" sz="3200" b="1" dirty="0"/>
              <a:t>Nobel Prize Chemistry 1954</a:t>
            </a:r>
          </a:p>
          <a:p>
            <a:pPr algn="ctr"/>
            <a:r>
              <a:rPr lang="en-US" sz="3200" b="1" dirty="0"/>
              <a:t>Nobel Peace Prize 1962</a:t>
            </a:r>
          </a:p>
          <a:p>
            <a:endParaRPr lang="en-US" sz="3200" b="1" dirty="0"/>
          </a:p>
          <a:p>
            <a:endParaRPr lang="en-US" sz="3200" b="1" dirty="0"/>
          </a:p>
        </p:txBody>
      </p:sp>
      <p:sp>
        <p:nvSpPr>
          <p:cNvPr id="6" name="Rectangle 5">
            <a:extLst>
              <a:ext uri="{FF2B5EF4-FFF2-40B4-BE49-F238E27FC236}">
                <a16:creationId xmlns:a16="http://schemas.microsoft.com/office/drawing/2014/main" id="{CB947BA1-74EE-4E89-8E66-6323A0EF1570}"/>
              </a:ext>
            </a:extLst>
          </p:cNvPr>
          <p:cNvSpPr/>
          <p:nvPr/>
        </p:nvSpPr>
        <p:spPr>
          <a:xfrm>
            <a:off x="6428453" y="6431109"/>
            <a:ext cx="184731" cy="369332"/>
          </a:xfrm>
          <a:prstGeom prst="rect">
            <a:avLst/>
          </a:prstGeom>
        </p:spPr>
        <p:txBody>
          <a:bodyPr wrap="none">
            <a:spAutoFit/>
          </a:bodyPr>
          <a:lstStyle/>
          <a:p>
            <a:endParaRPr lang="en-US" b="1" dirty="0"/>
          </a:p>
        </p:txBody>
      </p:sp>
      <p:pic>
        <p:nvPicPr>
          <p:cNvPr id="7" name="Picture 6">
            <a:extLst>
              <a:ext uri="{FF2B5EF4-FFF2-40B4-BE49-F238E27FC236}">
                <a16:creationId xmlns:a16="http://schemas.microsoft.com/office/drawing/2014/main" id="{2B9490AA-F04B-4E8F-B2A1-9F92DC968F2B}"/>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566745" y="2088020"/>
            <a:ext cx="3052419" cy="4527755"/>
          </a:xfrm>
          <a:prstGeom prst="rect">
            <a:avLst/>
          </a:prstGeom>
        </p:spPr>
      </p:pic>
    </p:spTree>
    <p:extLst>
      <p:ext uri="{BB962C8B-B14F-4D97-AF65-F5344CB8AC3E}">
        <p14:creationId xmlns:p14="http://schemas.microsoft.com/office/powerpoint/2010/main" val="42309368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A4C1ED7-8C63-4EEC-8BE0-53DE012E208E}"/>
              </a:ext>
            </a:extLst>
          </p:cNvPr>
          <p:cNvSpPr txBox="1"/>
          <p:nvPr/>
        </p:nvSpPr>
        <p:spPr>
          <a:xfrm>
            <a:off x="4071042" y="179461"/>
            <a:ext cx="4513351" cy="584775"/>
          </a:xfrm>
          <a:prstGeom prst="rect">
            <a:avLst/>
          </a:prstGeom>
          <a:solidFill>
            <a:srgbClr val="0070C0"/>
          </a:solidFill>
        </p:spPr>
        <p:txBody>
          <a:bodyPr wrap="none" rtlCol="0">
            <a:spAutoFit/>
          </a:bodyPr>
          <a:lstStyle/>
          <a:p>
            <a:r>
              <a:rPr lang="en-US" sz="3200" b="1" dirty="0" err="1">
                <a:solidFill>
                  <a:schemeClr val="bg1"/>
                </a:solidFill>
              </a:rPr>
              <a:t>Numpy</a:t>
            </a:r>
            <a:r>
              <a:rPr lang="en-US" sz="3200" b="1" dirty="0">
                <a:solidFill>
                  <a:schemeClr val="bg1"/>
                </a:solidFill>
              </a:rPr>
              <a:t> Array Dimensions</a:t>
            </a:r>
          </a:p>
        </p:txBody>
      </p:sp>
      <p:sp>
        <p:nvSpPr>
          <p:cNvPr id="4" name="TextBox 3">
            <a:extLst>
              <a:ext uri="{FF2B5EF4-FFF2-40B4-BE49-F238E27FC236}">
                <a16:creationId xmlns:a16="http://schemas.microsoft.com/office/drawing/2014/main" id="{D1F61713-6673-416D-9F0A-85A6BB1C0FB5}"/>
              </a:ext>
            </a:extLst>
          </p:cNvPr>
          <p:cNvSpPr txBox="1"/>
          <p:nvPr/>
        </p:nvSpPr>
        <p:spPr>
          <a:xfrm>
            <a:off x="-745828" y="5334824"/>
            <a:ext cx="12438662" cy="707886"/>
          </a:xfrm>
          <a:prstGeom prst="rect">
            <a:avLst/>
          </a:prstGeom>
          <a:noFill/>
        </p:spPr>
        <p:txBody>
          <a:bodyPr wrap="none" rtlCol="0">
            <a:spAutoFit/>
          </a:bodyPr>
          <a:lstStyle/>
          <a:p>
            <a:r>
              <a:rPr lang="en-US" sz="2000" b="1" dirty="0"/>
              <a:t>                        Array of Counters        Grayscale Image              Color Image                          Array of Color Images</a:t>
            </a:r>
          </a:p>
          <a:p>
            <a:r>
              <a:rPr lang="en-US" sz="2000" b="1" dirty="0"/>
              <a:t>                               [counter]                   [</a:t>
            </a:r>
            <a:r>
              <a:rPr lang="en-US" sz="2000" b="1" dirty="0" err="1"/>
              <a:t>yPixel,xPixel</a:t>
            </a:r>
            <a:r>
              <a:rPr lang="en-US" sz="2000" b="1" dirty="0"/>
              <a:t>]        [</a:t>
            </a:r>
            <a:r>
              <a:rPr lang="en-US" sz="2000" b="1" dirty="0" err="1"/>
              <a:t>yPixel,xPixel,colorCh</a:t>
            </a:r>
            <a:r>
              <a:rPr lang="en-US" sz="2000" b="1" dirty="0"/>
              <a:t>]    [</a:t>
            </a:r>
            <a:r>
              <a:rPr lang="en-US" sz="2000" b="1" dirty="0" err="1"/>
              <a:t>yPixel,xPixel,colorCh,imageNumber</a:t>
            </a:r>
            <a:r>
              <a:rPr lang="en-US" sz="2000" b="1" dirty="0"/>
              <a:t>]</a:t>
            </a:r>
          </a:p>
        </p:txBody>
      </p:sp>
      <p:grpSp>
        <p:nvGrpSpPr>
          <p:cNvPr id="15" name="Group 14">
            <a:extLst>
              <a:ext uri="{FF2B5EF4-FFF2-40B4-BE49-F238E27FC236}">
                <a16:creationId xmlns:a16="http://schemas.microsoft.com/office/drawing/2014/main" id="{9923CBE1-9B8F-448C-9E96-1B5AECCE6963}"/>
              </a:ext>
            </a:extLst>
          </p:cNvPr>
          <p:cNvGrpSpPr/>
          <p:nvPr/>
        </p:nvGrpSpPr>
        <p:grpSpPr>
          <a:xfrm>
            <a:off x="827407" y="1165905"/>
            <a:ext cx="9022764" cy="4200259"/>
            <a:chOff x="1724716" y="1243412"/>
            <a:chExt cx="9022764" cy="4200259"/>
          </a:xfrm>
        </p:grpSpPr>
        <p:pic>
          <p:nvPicPr>
            <p:cNvPr id="3" name="Picture 2">
              <a:extLst>
                <a:ext uri="{FF2B5EF4-FFF2-40B4-BE49-F238E27FC236}">
                  <a16:creationId xmlns:a16="http://schemas.microsoft.com/office/drawing/2014/main" id="{A7614EE7-11A6-44AC-A890-E9DF63897AA0}"/>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1724716" y="1572426"/>
              <a:ext cx="6643787" cy="3871245"/>
            </a:xfrm>
            <a:prstGeom prst="rect">
              <a:avLst/>
            </a:prstGeom>
          </p:spPr>
        </p:pic>
        <p:pic>
          <p:nvPicPr>
            <p:cNvPr id="5" name="Picture 4">
              <a:extLst>
                <a:ext uri="{FF2B5EF4-FFF2-40B4-BE49-F238E27FC236}">
                  <a16:creationId xmlns:a16="http://schemas.microsoft.com/office/drawing/2014/main" id="{605BFAE5-52B2-4346-84EF-DF3B470699D9}"/>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9842331" y="2234917"/>
              <a:ext cx="728816" cy="1187865"/>
            </a:xfrm>
            <a:prstGeom prst="rect">
              <a:avLst/>
            </a:prstGeom>
          </p:spPr>
        </p:pic>
        <p:pic>
          <p:nvPicPr>
            <p:cNvPr id="6" name="Picture 5">
              <a:extLst>
                <a:ext uri="{FF2B5EF4-FFF2-40B4-BE49-F238E27FC236}">
                  <a16:creationId xmlns:a16="http://schemas.microsoft.com/office/drawing/2014/main" id="{64835697-6E63-4996-B930-92A9AEF124A4}"/>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9522278" y="2527610"/>
              <a:ext cx="728816" cy="1187865"/>
            </a:xfrm>
            <a:prstGeom prst="rect">
              <a:avLst/>
            </a:prstGeom>
          </p:spPr>
        </p:pic>
        <p:pic>
          <p:nvPicPr>
            <p:cNvPr id="7" name="Picture 6">
              <a:extLst>
                <a:ext uri="{FF2B5EF4-FFF2-40B4-BE49-F238E27FC236}">
                  <a16:creationId xmlns:a16="http://schemas.microsoft.com/office/drawing/2014/main" id="{60A89661-9C6B-4979-BF02-A4DAC8383850}"/>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9226548" y="2781847"/>
              <a:ext cx="728816" cy="1187865"/>
            </a:xfrm>
            <a:prstGeom prst="rect">
              <a:avLst/>
            </a:prstGeom>
          </p:spPr>
        </p:pic>
        <p:pic>
          <p:nvPicPr>
            <p:cNvPr id="8" name="Picture 7">
              <a:extLst>
                <a:ext uri="{FF2B5EF4-FFF2-40B4-BE49-F238E27FC236}">
                  <a16:creationId xmlns:a16="http://schemas.microsoft.com/office/drawing/2014/main" id="{9F66D817-C6A7-4995-858F-DC20741B1497}"/>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8906495" y="3104450"/>
              <a:ext cx="728816" cy="1187865"/>
            </a:xfrm>
            <a:prstGeom prst="rect">
              <a:avLst/>
            </a:prstGeom>
          </p:spPr>
        </p:pic>
        <p:sp>
          <p:nvSpPr>
            <p:cNvPr id="9" name="TextBox 8">
              <a:extLst>
                <a:ext uri="{FF2B5EF4-FFF2-40B4-BE49-F238E27FC236}">
                  <a16:creationId xmlns:a16="http://schemas.microsoft.com/office/drawing/2014/main" id="{2449B587-9987-40A3-8401-FA690EC5649E}"/>
                </a:ext>
              </a:extLst>
            </p:cNvPr>
            <p:cNvSpPr txBox="1"/>
            <p:nvPr/>
          </p:nvSpPr>
          <p:spPr>
            <a:xfrm>
              <a:off x="9012592" y="1243412"/>
              <a:ext cx="1734888" cy="461665"/>
            </a:xfrm>
            <a:prstGeom prst="rect">
              <a:avLst/>
            </a:prstGeom>
            <a:noFill/>
          </p:spPr>
          <p:txBody>
            <a:bodyPr wrap="square" rtlCol="0">
              <a:spAutoFit/>
            </a:bodyPr>
            <a:lstStyle/>
            <a:p>
              <a:r>
                <a:rPr lang="en-US" sz="2400" dirty="0"/>
                <a:t>4 D array</a:t>
              </a:r>
            </a:p>
          </p:txBody>
        </p:sp>
      </p:grpSp>
      <p:sp>
        <p:nvSpPr>
          <p:cNvPr id="16" name="Rectangle 15">
            <a:extLst>
              <a:ext uri="{FF2B5EF4-FFF2-40B4-BE49-F238E27FC236}">
                <a16:creationId xmlns:a16="http://schemas.microsoft.com/office/drawing/2014/main" id="{CF75ECB1-EC31-441E-9ED6-3F3420C6FE9E}"/>
              </a:ext>
            </a:extLst>
          </p:cNvPr>
          <p:cNvSpPr/>
          <p:nvPr/>
        </p:nvSpPr>
        <p:spPr>
          <a:xfrm>
            <a:off x="2201168" y="6442934"/>
            <a:ext cx="6788209" cy="369332"/>
          </a:xfrm>
          <a:prstGeom prst="rect">
            <a:avLst/>
          </a:prstGeom>
        </p:spPr>
        <p:txBody>
          <a:bodyPr wrap="square">
            <a:spAutoFit/>
          </a:bodyPr>
          <a:lstStyle/>
          <a:p>
            <a:r>
              <a:rPr lang="en-US" dirty="0"/>
              <a:t>https://fgnt.github.io/python_crashkurs_doc/include/numpy.html</a:t>
            </a:r>
          </a:p>
        </p:txBody>
      </p:sp>
      <p:sp>
        <p:nvSpPr>
          <p:cNvPr id="17" name="TextBox 16">
            <a:extLst>
              <a:ext uri="{FF2B5EF4-FFF2-40B4-BE49-F238E27FC236}">
                <a16:creationId xmlns:a16="http://schemas.microsoft.com/office/drawing/2014/main" id="{BA1BD7B1-A844-4245-B19B-11E93C6CFD47}"/>
              </a:ext>
            </a:extLst>
          </p:cNvPr>
          <p:cNvSpPr txBox="1"/>
          <p:nvPr/>
        </p:nvSpPr>
        <p:spPr>
          <a:xfrm>
            <a:off x="257668" y="753172"/>
            <a:ext cx="3370603" cy="1477328"/>
          </a:xfrm>
          <a:prstGeom prst="rect">
            <a:avLst/>
          </a:prstGeom>
          <a:noFill/>
        </p:spPr>
        <p:txBody>
          <a:bodyPr wrap="none" rtlCol="0">
            <a:spAutoFit/>
          </a:bodyPr>
          <a:lstStyle/>
          <a:p>
            <a:r>
              <a:rPr lang="en-US" dirty="0"/>
              <a:t>shape=(3,4,8)</a:t>
            </a:r>
          </a:p>
          <a:p>
            <a:r>
              <a:rPr lang="en-US" dirty="0"/>
              <a:t>Three dimensions</a:t>
            </a:r>
          </a:p>
          <a:p>
            <a:r>
              <a:rPr lang="en-US" dirty="0"/>
              <a:t>First dimension has 3 elements</a:t>
            </a:r>
          </a:p>
          <a:p>
            <a:r>
              <a:rPr lang="en-US" dirty="0"/>
              <a:t>Second dimension has 4 elements</a:t>
            </a:r>
          </a:p>
          <a:p>
            <a:r>
              <a:rPr lang="en-US" dirty="0"/>
              <a:t>Third dimension has 8 elements</a:t>
            </a:r>
          </a:p>
        </p:txBody>
      </p:sp>
    </p:spTree>
    <p:extLst>
      <p:ext uri="{BB962C8B-B14F-4D97-AF65-F5344CB8AC3E}">
        <p14:creationId xmlns:p14="http://schemas.microsoft.com/office/powerpoint/2010/main" val="3183401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4A9725BD-A249-46F8-ABCA-720DDDEAD62F}"/>
              </a:ext>
            </a:extLst>
          </p:cNvPr>
          <p:cNvCxnSpPr>
            <a:cxnSpLocks/>
          </p:cNvCxnSpPr>
          <p:nvPr/>
        </p:nvCxnSpPr>
        <p:spPr>
          <a:xfrm>
            <a:off x="1444240" y="3055121"/>
            <a:ext cx="8443245"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EFBE2EFD-FCE0-4FB4-9EFE-FCB96E84CBE3}"/>
              </a:ext>
            </a:extLst>
          </p:cNvPr>
          <p:cNvSpPr/>
          <p:nvPr/>
        </p:nvSpPr>
        <p:spPr>
          <a:xfrm>
            <a:off x="592508" y="2597921"/>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Detect</a:t>
            </a:r>
          </a:p>
        </p:txBody>
      </p:sp>
      <p:sp>
        <p:nvSpPr>
          <p:cNvPr id="3" name="Rectangle 2">
            <a:extLst>
              <a:ext uri="{FF2B5EF4-FFF2-40B4-BE49-F238E27FC236}">
                <a16:creationId xmlns:a16="http://schemas.microsoft.com/office/drawing/2014/main" id="{6740BD7A-7C8D-43EA-A52C-A7DAE828F097}"/>
              </a:ext>
            </a:extLst>
          </p:cNvPr>
          <p:cNvSpPr/>
          <p:nvPr/>
        </p:nvSpPr>
        <p:spPr>
          <a:xfrm>
            <a:off x="1767556" y="2597921"/>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Feature</a:t>
            </a:r>
          </a:p>
        </p:txBody>
      </p:sp>
      <p:sp>
        <p:nvSpPr>
          <p:cNvPr id="4" name="Rectangle 3">
            <a:extLst>
              <a:ext uri="{FF2B5EF4-FFF2-40B4-BE49-F238E27FC236}">
                <a16:creationId xmlns:a16="http://schemas.microsoft.com/office/drawing/2014/main" id="{6B69A5A2-32DB-4D3E-8121-C9F475B6DA74}"/>
              </a:ext>
            </a:extLst>
          </p:cNvPr>
          <p:cNvSpPr/>
          <p:nvPr/>
        </p:nvSpPr>
        <p:spPr>
          <a:xfrm>
            <a:off x="3005271" y="2597921"/>
            <a:ext cx="1566729"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Unsupervised</a:t>
            </a:r>
          </a:p>
          <a:p>
            <a:pPr algn="ctr"/>
            <a:r>
              <a:rPr lang="en-US" dirty="0"/>
              <a:t>Cluster</a:t>
            </a:r>
          </a:p>
        </p:txBody>
      </p:sp>
      <p:sp>
        <p:nvSpPr>
          <p:cNvPr id="5" name="Rectangle 4">
            <a:extLst>
              <a:ext uri="{FF2B5EF4-FFF2-40B4-BE49-F238E27FC236}">
                <a16:creationId xmlns:a16="http://schemas.microsoft.com/office/drawing/2014/main" id="{E6DB06E6-EDA9-4F2C-852E-02A23ABA9037}"/>
              </a:ext>
            </a:extLst>
          </p:cNvPr>
          <p:cNvSpPr/>
          <p:nvPr/>
        </p:nvSpPr>
        <p:spPr>
          <a:xfrm>
            <a:off x="4764283" y="2605043"/>
            <a:ext cx="2106536"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Curate (hand select)</a:t>
            </a:r>
          </a:p>
          <a:p>
            <a:pPr algn="ctr"/>
            <a:r>
              <a:rPr lang="en-US" dirty="0"/>
              <a:t>Training &amp; Testing Dataset</a:t>
            </a:r>
          </a:p>
        </p:txBody>
      </p:sp>
      <p:sp>
        <p:nvSpPr>
          <p:cNvPr id="6" name="Rectangle 5">
            <a:extLst>
              <a:ext uri="{FF2B5EF4-FFF2-40B4-BE49-F238E27FC236}">
                <a16:creationId xmlns:a16="http://schemas.microsoft.com/office/drawing/2014/main" id="{13D99F5F-E530-442E-860C-DD1FC7B76CC1}"/>
              </a:ext>
            </a:extLst>
          </p:cNvPr>
          <p:cNvSpPr/>
          <p:nvPr/>
        </p:nvSpPr>
        <p:spPr>
          <a:xfrm>
            <a:off x="7063102" y="2605043"/>
            <a:ext cx="2106536"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Supervised </a:t>
            </a:r>
          </a:p>
          <a:p>
            <a:pPr algn="ctr"/>
            <a:r>
              <a:rPr lang="en-US" dirty="0"/>
              <a:t>Classification</a:t>
            </a:r>
          </a:p>
        </p:txBody>
      </p:sp>
      <p:sp>
        <p:nvSpPr>
          <p:cNvPr id="10" name="Rectangle 9">
            <a:extLst>
              <a:ext uri="{FF2B5EF4-FFF2-40B4-BE49-F238E27FC236}">
                <a16:creationId xmlns:a16="http://schemas.microsoft.com/office/drawing/2014/main" id="{0E607EC4-3C4E-4D89-AE20-9DF48BF7B8A9}"/>
              </a:ext>
            </a:extLst>
          </p:cNvPr>
          <p:cNvSpPr/>
          <p:nvPr/>
        </p:nvSpPr>
        <p:spPr>
          <a:xfrm>
            <a:off x="9366193" y="2605043"/>
            <a:ext cx="2106536"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Evaluate</a:t>
            </a:r>
          </a:p>
          <a:p>
            <a:pPr algn="ctr"/>
            <a:r>
              <a:rPr lang="en-US" dirty="0"/>
              <a:t>Performance</a:t>
            </a:r>
          </a:p>
        </p:txBody>
      </p:sp>
      <p:sp>
        <p:nvSpPr>
          <p:cNvPr id="11" name="TextBox 10">
            <a:extLst>
              <a:ext uri="{FF2B5EF4-FFF2-40B4-BE49-F238E27FC236}">
                <a16:creationId xmlns:a16="http://schemas.microsoft.com/office/drawing/2014/main" id="{D4520154-A3C1-4B65-A476-AF29DB46F99C}"/>
              </a:ext>
            </a:extLst>
          </p:cNvPr>
          <p:cNvSpPr txBox="1"/>
          <p:nvPr/>
        </p:nvSpPr>
        <p:spPr>
          <a:xfrm>
            <a:off x="2794474" y="666573"/>
            <a:ext cx="6934334" cy="769441"/>
          </a:xfrm>
          <a:prstGeom prst="rect">
            <a:avLst/>
          </a:prstGeom>
          <a:noFill/>
        </p:spPr>
        <p:txBody>
          <a:bodyPr wrap="none" rtlCol="0">
            <a:spAutoFit/>
          </a:bodyPr>
          <a:lstStyle/>
          <a:p>
            <a:r>
              <a:rPr lang="en-US" sz="4400" b="1" dirty="0"/>
              <a:t>Object Classification Pipeline</a:t>
            </a:r>
          </a:p>
        </p:txBody>
      </p:sp>
      <p:sp>
        <p:nvSpPr>
          <p:cNvPr id="7" name="Arrow: Down 6">
            <a:extLst>
              <a:ext uri="{FF2B5EF4-FFF2-40B4-BE49-F238E27FC236}">
                <a16:creationId xmlns:a16="http://schemas.microsoft.com/office/drawing/2014/main" id="{8EB37F6B-8086-4722-BEBC-99C2A251C84D}"/>
              </a:ext>
            </a:extLst>
          </p:cNvPr>
          <p:cNvSpPr/>
          <p:nvPr/>
        </p:nvSpPr>
        <p:spPr>
          <a:xfrm rot="10800000">
            <a:off x="5319469" y="3774072"/>
            <a:ext cx="942172" cy="9144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6B708F4F-8BFA-4F3C-B5D5-CD364A41A462}"/>
              </a:ext>
            </a:extLst>
          </p:cNvPr>
          <p:cNvSpPr txBox="1"/>
          <p:nvPr/>
        </p:nvSpPr>
        <p:spPr>
          <a:xfrm>
            <a:off x="3788635" y="4849098"/>
            <a:ext cx="4483694" cy="1477328"/>
          </a:xfrm>
          <a:prstGeom prst="rect">
            <a:avLst/>
          </a:prstGeom>
          <a:noFill/>
        </p:spPr>
        <p:txBody>
          <a:bodyPr wrap="square" rtlCol="0">
            <a:spAutoFit/>
          </a:bodyPr>
          <a:lstStyle/>
          <a:p>
            <a:r>
              <a:rPr lang="en-US" u="sng" dirty="0"/>
              <a:t>Label Dataset (Homework #9 and #10)</a:t>
            </a:r>
          </a:p>
          <a:p>
            <a:pPr marL="285750" indent="-285750">
              <a:buFont typeface="Arial" panose="020B0604020202020204" pitchFamily="34" charset="0"/>
              <a:buChar char="•"/>
            </a:pPr>
            <a:r>
              <a:rPr lang="en-US" dirty="0"/>
              <a:t>Create grid of object images from a cluster</a:t>
            </a:r>
          </a:p>
          <a:p>
            <a:pPr marL="285750" indent="-285750">
              <a:buFont typeface="Arial" panose="020B0604020202020204" pitchFamily="34" charset="0"/>
              <a:buChar char="•"/>
            </a:pPr>
            <a:r>
              <a:rPr lang="en-US" dirty="0"/>
              <a:t>Remove out of class images with mouse</a:t>
            </a:r>
          </a:p>
          <a:p>
            <a:pPr marL="285750" indent="-285750">
              <a:buFont typeface="Arial" panose="020B0604020202020204" pitchFamily="34" charset="0"/>
              <a:buChar char="•"/>
            </a:pPr>
            <a:r>
              <a:rPr lang="en-US" dirty="0"/>
              <a:t>Save array indicating object index and object status (in or out of cluster)</a:t>
            </a:r>
          </a:p>
        </p:txBody>
      </p:sp>
      <p:pic>
        <p:nvPicPr>
          <p:cNvPr id="12" name="Picture 11" descr="A screenshot of a cell phone&#10;&#10;Description automatically generated">
            <a:extLst>
              <a:ext uri="{FF2B5EF4-FFF2-40B4-BE49-F238E27FC236}">
                <a16:creationId xmlns:a16="http://schemas.microsoft.com/office/drawing/2014/main" id="{E59C7478-740F-4909-83A1-3B0C405ACF1D}"/>
              </a:ext>
            </a:extLst>
          </p:cNvPr>
          <p:cNvPicPr/>
          <p:nvPr/>
        </p:nvPicPr>
        <p:blipFill rotWithShape="1">
          <a:blip r:embed="rId2" cstate="email">
            <a:extLst>
              <a:ext uri="{28A0092B-C50C-407E-A947-70E740481C1C}">
                <a14:useLocalDpi xmlns:a14="http://schemas.microsoft.com/office/drawing/2010/main"/>
              </a:ext>
            </a:extLst>
          </a:blip>
          <a:srcRect l="13863" t="8107" r="51691" b="8344"/>
          <a:stretch/>
        </p:blipFill>
        <p:spPr>
          <a:xfrm>
            <a:off x="9475151" y="3685764"/>
            <a:ext cx="1888620" cy="2905572"/>
          </a:xfrm>
          <a:prstGeom prst="rect">
            <a:avLst/>
          </a:prstGeom>
        </p:spPr>
      </p:pic>
    </p:spTree>
    <p:extLst>
      <p:ext uri="{BB962C8B-B14F-4D97-AF65-F5344CB8AC3E}">
        <p14:creationId xmlns:p14="http://schemas.microsoft.com/office/powerpoint/2010/main" val="2446476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7421828-E2BE-4F7B-B836-BE381BFA5585}"/>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640934" y="2922660"/>
            <a:ext cx="4010245" cy="2965391"/>
          </a:xfrm>
          <a:prstGeom prst="rect">
            <a:avLst/>
          </a:prstGeom>
        </p:spPr>
      </p:pic>
      <p:sp>
        <p:nvSpPr>
          <p:cNvPr id="3" name="Rectangle 2">
            <a:extLst>
              <a:ext uri="{FF2B5EF4-FFF2-40B4-BE49-F238E27FC236}">
                <a16:creationId xmlns:a16="http://schemas.microsoft.com/office/drawing/2014/main" id="{49A88B46-AD0B-42D8-9601-8C753EDA345C}"/>
              </a:ext>
            </a:extLst>
          </p:cNvPr>
          <p:cNvSpPr/>
          <p:nvPr/>
        </p:nvSpPr>
        <p:spPr>
          <a:xfrm>
            <a:off x="0" y="1226061"/>
            <a:ext cx="12192000" cy="646331"/>
          </a:xfrm>
          <a:prstGeom prst="rect">
            <a:avLst/>
          </a:prstGeom>
        </p:spPr>
        <p:txBody>
          <a:bodyPr wrap="square">
            <a:spAutoFit/>
          </a:bodyPr>
          <a:lstStyle/>
          <a:p>
            <a:pPr algn="ctr"/>
            <a:r>
              <a:rPr lang="en-US" dirty="0"/>
              <a:t>50 samples from three species of Iris Flowers — Iris </a:t>
            </a:r>
            <a:r>
              <a:rPr lang="en-US" dirty="0" err="1"/>
              <a:t>Setosa</a:t>
            </a:r>
            <a:r>
              <a:rPr lang="en-US" dirty="0"/>
              <a:t>, Iris Virginica and Iris Versicolor . </a:t>
            </a:r>
          </a:p>
          <a:p>
            <a:pPr algn="ctr"/>
            <a:r>
              <a:rPr lang="en-US" dirty="0"/>
              <a:t>British statistician and biologist Ronald Fisher, “The use of multiple measurements in taxonomic problems” (1936)</a:t>
            </a:r>
          </a:p>
        </p:txBody>
      </p:sp>
      <p:sp>
        <p:nvSpPr>
          <p:cNvPr id="4" name="TextBox 3">
            <a:extLst>
              <a:ext uri="{FF2B5EF4-FFF2-40B4-BE49-F238E27FC236}">
                <a16:creationId xmlns:a16="http://schemas.microsoft.com/office/drawing/2014/main" id="{A44FE61A-10E2-4E4A-89F7-65A780298700}"/>
              </a:ext>
            </a:extLst>
          </p:cNvPr>
          <p:cNvSpPr txBox="1"/>
          <p:nvPr/>
        </p:nvSpPr>
        <p:spPr>
          <a:xfrm>
            <a:off x="3691784" y="64602"/>
            <a:ext cx="5990871" cy="1015663"/>
          </a:xfrm>
          <a:prstGeom prst="rect">
            <a:avLst/>
          </a:prstGeom>
          <a:solidFill>
            <a:srgbClr val="00B0F0"/>
          </a:solidFill>
        </p:spPr>
        <p:txBody>
          <a:bodyPr wrap="none" rtlCol="0">
            <a:spAutoFit/>
          </a:bodyPr>
          <a:lstStyle/>
          <a:p>
            <a:r>
              <a:rPr lang="en-US" sz="6000" dirty="0"/>
              <a:t>Iris Flower Dataset</a:t>
            </a:r>
          </a:p>
        </p:txBody>
      </p:sp>
      <p:sp>
        <p:nvSpPr>
          <p:cNvPr id="5" name="Rectangle 4">
            <a:extLst>
              <a:ext uri="{FF2B5EF4-FFF2-40B4-BE49-F238E27FC236}">
                <a16:creationId xmlns:a16="http://schemas.microsoft.com/office/drawing/2014/main" id="{67C6037F-235D-4E76-AC10-37D00C75C535}"/>
              </a:ext>
            </a:extLst>
          </p:cNvPr>
          <p:cNvSpPr/>
          <p:nvPr/>
        </p:nvSpPr>
        <p:spPr>
          <a:xfrm>
            <a:off x="-51275" y="6587781"/>
            <a:ext cx="12192000" cy="246221"/>
          </a:xfrm>
          <a:prstGeom prst="rect">
            <a:avLst/>
          </a:prstGeom>
        </p:spPr>
        <p:txBody>
          <a:bodyPr wrap="square">
            <a:spAutoFit/>
          </a:bodyPr>
          <a:lstStyle/>
          <a:p>
            <a:pPr algn="ctr"/>
            <a:r>
              <a:rPr lang="en-US" sz="1000" dirty="0"/>
              <a:t>https://medium.com/analytics-vidhya/exploratory-data-analysis-uni-variate-analysis-of-iris-data-set-690c87a5cd40</a:t>
            </a:r>
          </a:p>
        </p:txBody>
      </p:sp>
      <p:pic>
        <p:nvPicPr>
          <p:cNvPr id="7" name="Picture 6">
            <a:extLst>
              <a:ext uri="{FF2B5EF4-FFF2-40B4-BE49-F238E27FC236}">
                <a16:creationId xmlns:a16="http://schemas.microsoft.com/office/drawing/2014/main" id="{F2AAAD8A-E517-47FE-AE23-2642D8B415F4}"/>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4813813" y="2657742"/>
            <a:ext cx="7148905" cy="2738493"/>
          </a:xfrm>
          <a:prstGeom prst="rect">
            <a:avLst/>
          </a:prstGeom>
        </p:spPr>
      </p:pic>
    </p:spTree>
    <p:extLst>
      <p:ext uri="{BB962C8B-B14F-4D97-AF65-F5344CB8AC3E}">
        <p14:creationId xmlns:p14="http://schemas.microsoft.com/office/powerpoint/2010/main" val="22866228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360B7B9-1B96-40C0-93AB-955B92ED6B1B}"/>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0" y="458683"/>
            <a:ext cx="6505954" cy="2950590"/>
          </a:xfrm>
          <a:prstGeom prst="rect">
            <a:avLst/>
          </a:prstGeom>
        </p:spPr>
      </p:pic>
      <p:pic>
        <p:nvPicPr>
          <p:cNvPr id="3" name="Picture 2">
            <a:extLst>
              <a:ext uri="{FF2B5EF4-FFF2-40B4-BE49-F238E27FC236}">
                <a16:creationId xmlns:a16="http://schemas.microsoft.com/office/drawing/2014/main" id="{E340DEF5-BAD1-4576-90BA-410FA464DE97}"/>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0" y="3355941"/>
            <a:ext cx="7098629" cy="2128102"/>
          </a:xfrm>
          <a:prstGeom prst="rect">
            <a:avLst/>
          </a:prstGeom>
        </p:spPr>
      </p:pic>
      <p:pic>
        <p:nvPicPr>
          <p:cNvPr id="4" name="Picture 3">
            <a:extLst>
              <a:ext uri="{FF2B5EF4-FFF2-40B4-BE49-F238E27FC236}">
                <a16:creationId xmlns:a16="http://schemas.microsoft.com/office/drawing/2014/main" id="{8BD84E14-05D3-4BBC-BED3-0BCC56507F59}"/>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6961683" y="458683"/>
            <a:ext cx="5067523" cy="661436"/>
          </a:xfrm>
          <a:prstGeom prst="rect">
            <a:avLst/>
          </a:prstGeom>
        </p:spPr>
      </p:pic>
      <p:pic>
        <p:nvPicPr>
          <p:cNvPr id="5" name="Picture 4">
            <a:extLst>
              <a:ext uri="{FF2B5EF4-FFF2-40B4-BE49-F238E27FC236}">
                <a16:creationId xmlns:a16="http://schemas.microsoft.com/office/drawing/2014/main" id="{264CE6EB-47CD-430C-B552-87841B90921A}"/>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8212508" y="1266538"/>
            <a:ext cx="2451960" cy="4240883"/>
          </a:xfrm>
          <a:prstGeom prst="rect">
            <a:avLst/>
          </a:prstGeom>
        </p:spPr>
      </p:pic>
      <p:pic>
        <p:nvPicPr>
          <p:cNvPr id="6" name="Picture 5">
            <a:extLst>
              <a:ext uri="{FF2B5EF4-FFF2-40B4-BE49-F238E27FC236}">
                <a16:creationId xmlns:a16="http://schemas.microsoft.com/office/drawing/2014/main" id="{A754DF94-314D-482F-91AA-A91C84E00884}"/>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6798891" y="5530799"/>
            <a:ext cx="5393109" cy="1091660"/>
          </a:xfrm>
          <a:prstGeom prst="rect">
            <a:avLst/>
          </a:prstGeom>
        </p:spPr>
      </p:pic>
      <p:sp>
        <p:nvSpPr>
          <p:cNvPr id="7" name="Rectangle 6">
            <a:extLst>
              <a:ext uri="{FF2B5EF4-FFF2-40B4-BE49-F238E27FC236}">
                <a16:creationId xmlns:a16="http://schemas.microsoft.com/office/drawing/2014/main" id="{E478DA50-6A41-4AAB-8297-19D2E0FEE767}"/>
              </a:ext>
            </a:extLst>
          </p:cNvPr>
          <p:cNvSpPr/>
          <p:nvPr/>
        </p:nvSpPr>
        <p:spPr>
          <a:xfrm>
            <a:off x="0" y="0"/>
            <a:ext cx="8212508" cy="369332"/>
          </a:xfrm>
          <a:prstGeom prst="rect">
            <a:avLst/>
          </a:prstGeom>
          <a:solidFill>
            <a:srgbClr val="00B0F0"/>
          </a:solidFill>
        </p:spPr>
        <p:txBody>
          <a:bodyPr wrap="square">
            <a:spAutoFit/>
          </a:bodyPr>
          <a:lstStyle/>
          <a:p>
            <a:r>
              <a:rPr lang="en-US" dirty="0"/>
              <a:t>https://scikit-learn.org/stable/modules/generated/sklearn.datasets.load_iris.html</a:t>
            </a:r>
          </a:p>
        </p:txBody>
      </p:sp>
    </p:spTree>
    <p:extLst>
      <p:ext uri="{BB962C8B-B14F-4D97-AF65-F5344CB8AC3E}">
        <p14:creationId xmlns:p14="http://schemas.microsoft.com/office/powerpoint/2010/main" val="14070996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6B7C90D-A7BC-4B84-93E7-F9E8124F462E}"/>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0" y="290146"/>
            <a:ext cx="7011949" cy="3700329"/>
          </a:xfrm>
          <a:prstGeom prst="rect">
            <a:avLst/>
          </a:prstGeom>
        </p:spPr>
      </p:pic>
      <p:pic>
        <p:nvPicPr>
          <p:cNvPr id="8" name="Picture 7">
            <a:extLst>
              <a:ext uri="{FF2B5EF4-FFF2-40B4-BE49-F238E27FC236}">
                <a16:creationId xmlns:a16="http://schemas.microsoft.com/office/drawing/2014/main" id="{CCF6129E-F581-4E26-9011-AC4B86988E9F}"/>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718077" y="4272"/>
            <a:ext cx="5473923" cy="3138685"/>
          </a:xfrm>
          <a:prstGeom prst="rect">
            <a:avLst/>
          </a:prstGeom>
        </p:spPr>
      </p:pic>
      <p:pic>
        <p:nvPicPr>
          <p:cNvPr id="9" name="Picture 8">
            <a:extLst>
              <a:ext uri="{FF2B5EF4-FFF2-40B4-BE49-F238E27FC236}">
                <a16:creationId xmlns:a16="http://schemas.microsoft.com/office/drawing/2014/main" id="{42D2B0B8-6DCA-4234-A100-9AB1F066E8C8}"/>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136733" y="4093436"/>
            <a:ext cx="11957252" cy="1840737"/>
          </a:xfrm>
          <a:prstGeom prst="rect">
            <a:avLst/>
          </a:prstGeom>
        </p:spPr>
      </p:pic>
      <p:sp>
        <p:nvSpPr>
          <p:cNvPr id="10" name="TextBox 9">
            <a:extLst>
              <a:ext uri="{FF2B5EF4-FFF2-40B4-BE49-F238E27FC236}">
                <a16:creationId xmlns:a16="http://schemas.microsoft.com/office/drawing/2014/main" id="{7567E70C-CCAF-44F0-997E-26BB189C77CB}"/>
              </a:ext>
            </a:extLst>
          </p:cNvPr>
          <p:cNvSpPr txBox="1"/>
          <p:nvPr/>
        </p:nvSpPr>
        <p:spPr>
          <a:xfrm>
            <a:off x="2611316" y="28869"/>
            <a:ext cx="1261756" cy="369332"/>
          </a:xfrm>
          <a:prstGeom prst="rect">
            <a:avLst/>
          </a:prstGeom>
          <a:solidFill>
            <a:srgbClr val="00B0F0"/>
          </a:solidFill>
        </p:spPr>
        <p:txBody>
          <a:bodyPr wrap="none" rtlCol="0">
            <a:spAutoFit/>
          </a:bodyPr>
          <a:lstStyle/>
          <a:p>
            <a:r>
              <a:rPr lang="en-US" dirty="0"/>
              <a:t>Data Bunch</a:t>
            </a:r>
          </a:p>
        </p:txBody>
      </p:sp>
    </p:spTree>
    <p:extLst>
      <p:ext uri="{BB962C8B-B14F-4D97-AF65-F5344CB8AC3E}">
        <p14:creationId xmlns:p14="http://schemas.microsoft.com/office/powerpoint/2010/main" val="2872419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619D891-5F36-4A36-BD32-39CE64B4E80B}"/>
              </a:ext>
            </a:extLst>
          </p:cNvPr>
          <p:cNvSpPr/>
          <p:nvPr/>
        </p:nvSpPr>
        <p:spPr>
          <a:xfrm>
            <a:off x="307647" y="1025674"/>
            <a:ext cx="11699193" cy="5232202"/>
          </a:xfrm>
          <a:prstGeom prst="rect">
            <a:avLst/>
          </a:prstGeom>
        </p:spPr>
        <p:txBody>
          <a:bodyPr wrap="square">
            <a:spAutoFit/>
          </a:bodyPr>
          <a:lstStyle/>
          <a:p>
            <a:r>
              <a:rPr lang="en-US" sz="3200" b="1" dirty="0"/>
              <a:t>X are Features</a:t>
            </a:r>
          </a:p>
          <a:p>
            <a:r>
              <a:rPr lang="en-US" sz="3200" b="1" dirty="0"/>
              <a:t>y are Classes</a:t>
            </a:r>
          </a:p>
          <a:p>
            <a:endParaRPr lang="en-US" dirty="0"/>
          </a:p>
          <a:p>
            <a:r>
              <a:rPr lang="en-US" b="1" dirty="0"/>
              <a:t>Classification: given a set of features (X), predict the class (y)</a:t>
            </a:r>
          </a:p>
          <a:p>
            <a:r>
              <a:rPr lang="en-US" b="1" dirty="0"/>
              <a:t>For example X[]=plankton area, aspect ratio and texture, y[]=</a:t>
            </a:r>
            <a:r>
              <a:rPr lang="en-US" b="1" dirty="0" err="1"/>
              <a:t>blepherisma</a:t>
            </a:r>
            <a:endParaRPr lang="en-US" b="1" dirty="0"/>
          </a:p>
          <a:p>
            <a:endParaRPr lang="en-US" b="1" dirty="0"/>
          </a:p>
          <a:p>
            <a:r>
              <a:rPr lang="en-US" dirty="0" err="1"/>
              <a:t>X_train</a:t>
            </a:r>
            <a:r>
              <a:rPr lang="en-US" dirty="0"/>
              <a:t> = features from training set</a:t>
            </a:r>
          </a:p>
          <a:p>
            <a:r>
              <a:rPr lang="en-US" dirty="0" err="1"/>
              <a:t>X_test</a:t>
            </a:r>
            <a:r>
              <a:rPr lang="en-US" dirty="0"/>
              <a:t>  = features from test set</a:t>
            </a:r>
          </a:p>
          <a:p>
            <a:r>
              <a:rPr lang="en-US" dirty="0" err="1"/>
              <a:t>y_train</a:t>
            </a:r>
            <a:r>
              <a:rPr lang="en-US" dirty="0"/>
              <a:t> = class from training set</a:t>
            </a:r>
          </a:p>
          <a:p>
            <a:r>
              <a:rPr lang="en-US" dirty="0" err="1"/>
              <a:t>y_test</a:t>
            </a:r>
            <a:r>
              <a:rPr lang="en-US" dirty="0"/>
              <a:t>  = class from test set (you usually don’t know this)</a:t>
            </a:r>
          </a:p>
          <a:p>
            <a:endParaRPr lang="en-US" dirty="0"/>
          </a:p>
          <a:p>
            <a:endParaRPr lang="en-US" dirty="0"/>
          </a:p>
          <a:p>
            <a:endParaRPr lang="en-US" dirty="0"/>
          </a:p>
          <a:p>
            <a:r>
              <a:rPr lang="en-US" dirty="0" err="1"/>
              <a:t>classifier.fit</a:t>
            </a:r>
            <a:r>
              <a:rPr lang="en-US" dirty="0"/>
              <a:t>(</a:t>
            </a:r>
            <a:r>
              <a:rPr lang="en-US" dirty="0" err="1"/>
              <a:t>X_train</a:t>
            </a:r>
            <a:r>
              <a:rPr lang="en-US" dirty="0"/>
              <a:t>, </a:t>
            </a:r>
            <a:r>
              <a:rPr lang="en-US" dirty="0" err="1"/>
              <a:t>y_train</a:t>
            </a:r>
            <a:r>
              <a:rPr lang="en-US" dirty="0"/>
              <a:t>)			# train on known features for classes	</a:t>
            </a:r>
          </a:p>
          <a:p>
            <a:r>
              <a:rPr lang="en-US" dirty="0" err="1"/>
              <a:t>y_predict</a:t>
            </a:r>
            <a:r>
              <a:rPr lang="en-US" dirty="0"/>
              <a:t> = </a:t>
            </a:r>
            <a:r>
              <a:rPr lang="en-US" dirty="0" err="1"/>
              <a:t>classifier.predict</a:t>
            </a:r>
            <a:r>
              <a:rPr lang="en-US" dirty="0"/>
              <a:t>(</a:t>
            </a:r>
            <a:r>
              <a:rPr lang="en-US" dirty="0" err="1"/>
              <a:t>X_test</a:t>
            </a:r>
            <a:r>
              <a:rPr lang="en-US" dirty="0"/>
              <a:t>)		# given features, predict class</a:t>
            </a:r>
          </a:p>
          <a:p>
            <a:r>
              <a:rPr lang="en-US" dirty="0"/>
              <a:t>accuracy = </a:t>
            </a:r>
            <a:r>
              <a:rPr lang="en-US" dirty="0" err="1"/>
              <a:t>accuracy_score</a:t>
            </a:r>
            <a:r>
              <a:rPr lang="en-US" dirty="0"/>
              <a:t>(</a:t>
            </a:r>
            <a:r>
              <a:rPr lang="en-US" dirty="0" err="1"/>
              <a:t>y_test</a:t>
            </a:r>
            <a:r>
              <a:rPr lang="en-US" dirty="0"/>
              <a:t>, </a:t>
            </a:r>
            <a:r>
              <a:rPr lang="en-US" dirty="0" err="1"/>
              <a:t>y_predict</a:t>
            </a:r>
            <a:r>
              <a:rPr lang="en-US" dirty="0"/>
              <a:t>) 	# compare predicted class (</a:t>
            </a:r>
            <a:r>
              <a:rPr lang="en-US" dirty="0" err="1"/>
              <a:t>y_predict</a:t>
            </a:r>
            <a:r>
              <a:rPr lang="en-US" dirty="0"/>
              <a:t>) with ground truth class (</a:t>
            </a:r>
            <a:r>
              <a:rPr lang="en-US" dirty="0" err="1"/>
              <a:t>y_test</a:t>
            </a:r>
            <a:r>
              <a:rPr lang="en-US" dirty="0"/>
              <a:t>)</a:t>
            </a:r>
          </a:p>
          <a:p>
            <a:r>
              <a:rPr lang="es-ES" dirty="0" err="1"/>
              <a:t>confusion_matrix</a:t>
            </a:r>
            <a:r>
              <a:rPr lang="es-ES" dirty="0"/>
              <a:t>(</a:t>
            </a:r>
            <a:r>
              <a:rPr lang="es-ES" dirty="0" err="1"/>
              <a:t>y_test</a:t>
            </a:r>
            <a:r>
              <a:rPr lang="es-ES" dirty="0"/>
              <a:t>, </a:t>
            </a:r>
            <a:r>
              <a:rPr lang="es-ES" dirty="0" err="1"/>
              <a:t>y_predict</a:t>
            </a:r>
            <a:r>
              <a:rPr lang="es-ES" dirty="0"/>
              <a:t>) 		# </a:t>
            </a:r>
            <a:r>
              <a:rPr lang="es-ES" dirty="0" err="1"/>
              <a:t>plot</a:t>
            </a:r>
            <a:r>
              <a:rPr lang="es-ES" dirty="0"/>
              <a:t> </a:t>
            </a:r>
            <a:r>
              <a:rPr lang="es-ES" dirty="0" err="1"/>
              <a:t>matrix</a:t>
            </a:r>
            <a:r>
              <a:rPr lang="es-ES" dirty="0"/>
              <a:t> </a:t>
            </a:r>
            <a:r>
              <a:rPr lang="es-ES" dirty="0" err="1"/>
              <a:t>of</a:t>
            </a:r>
            <a:r>
              <a:rPr lang="es-ES" dirty="0"/>
              <a:t> </a:t>
            </a:r>
            <a:r>
              <a:rPr lang="es-ES" dirty="0" err="1"/>
              <a:t>predicted</a:t>
            </a:r>
            <a:r>
              <a:rPr lang="es-ES" dirty="0"/>
              <a:t> </a:t>
            </a:r>
            <a:r>
              <a:rPr lang="es-ES" dirty="0" err="1"/>
              <a:t>class</a:t>
            </a:r>
            <a:r>
              <a:rPr lang="es-ES" dirty="0"/>
              <a:t> </a:t>
            </a:r>
            <a:r>
              <a:rPr lang="es-ES" dirty="0" err="1"/>
              <a:t>compared</a:t>
            </a:r>
            <a:r>
              <a:rPr lang="es-ES" dirty="0"/>
              <a:t> </a:t>
            </a:r>
            <a:r>
              <a:rPr lang="es-ES" dirty="0" err="1"/>
              <a:t>to</a:t>
            </a:r>
            <a:r>
              <a:rPr lang="es-ES" dirty="0"/>
              <a:t> </a:t>
            </a:r>
            <a:r>
              <a:rPr lang="es-ES" dirty="0" err="1"/>
              <a:t>ground</a:t>
            </a:r>
            <a:r>
              <a:rPr lang="es-ES" dirty="0"/>
              <a:t> </a:t>
            </a:r>
            <a:r>
              <a:rPr lang="es-ES" dirty="0" err="1"/>
              <a:t>truth</a:t>
            </a:r>
            <a:r>
              <a:rPr lang="es-ES" dirty="0"/>
              <a:t> </a:t>
            </a:r>
            <a:r>
              <a:rPr lang="es-ES" dirty="0" err="1"/>
              <a:t>class</a:t>
            </a:r>
            <a:endParaRPr lang="en-US" dirty="0"/>
          </a:p>
        </p:txBody>
      </p:sp>
      <p:sp>
        <p:nvSpPr>
          <p:cNvPr id="4" name="TextBox 3">
            <a:extLst>
              <a:ext uri="{FF2B5EF4-FFF2-40B4-BE49-F238E27FC236}">
                <a16:creationId xmlns:a16="http://schemas.microsoft.com/office/drawing/2014/main" id="{6AD88660-BA97-4C18-A5E0-B0F4491B7051}"/>
              </a:ext>
            </a:extLst>
          </p:cNvPr>
          <p:cNvSpPr txBox="1"/>
          <p:nvPr/>
        </p:nvSpPr>
        <p:spPr>
          <a:xfrm flipH="1">
            <a:off x="1640792" y="170915"/>
            <a:ext cx="9357645" cy="584775"/>
          </a:xfrm>
          <a:prstGeom prst="rect">
            <a:avLst/>
          </a:prstGeom>
          <a:solidFill>
            <a:srgbClr val="00B0F0"/>
          </a:solidFill>
        </p:spPr>
        <p:txBody>
          <a:bodyPr wrap="square" rtlCol="0">
            <a:spAutoFit/>
          </a:bodyPr>
          <a:lstStyle/>
          <a:p>
            <a:r>
              <a:rPr lang="en-US" sz="3200" dirty="0" err="1"/>
              <a:t>Scikit</a:t>
            </a:r>
            <a:r>
              <a:rPr lang="en-US" sz="3200" dirty="0"/>
              <a:t>-learn Variable Label Convention for Classification</a:t>
            </a:r>
          </a:p>
        </p:txBody>
      </p:sp>
    </p:spTree>
    <p:extLst>
      <p:ext uri="{BB962C8B-B14F-4D97-AF65-F5344CB8AC3E}">
        <p14:creationId xmlns:p14="http://schemas.microsoft.com/office/powerpoint/2010/main" val="16662153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20496DB-F222-4005-91F5-1DA5683C3DB0}"/>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1050568" y="755335"/>
            <a:ext cx="3894922" cy="2811566"/>
          </a:xfrm>
          <a:prstGeom prst="rect">
            <a:avLst/>
          </a:prstGeom>
        </p:spPr>
      </p:pic>
      <p:sp>
        <p:nvSpPr>
          <p:cNvPr id="3" name="Rectangle 2">
            <a:extLst>
              <a:ext uri="{FF2B5EF4-FFF2-40B4-BE49-F238E27FC236}">
                <a16:creationId xmlns:a16="http://schemas.microsoft.com/office/drawing/2014/main" id="{0397782D-A6A9-47F1-A5D6-ADC77D6727BC}"/>
              </a:ext>
            </a:extLst>
          </p:cNvPr>
          <p:cNvSpPr/>
          <p:nvPr/>
        </p:nvSpPr>
        <p:spPr>
          <a:xfrm>
            <a:off x="-76912" y="6638563"/>
            <a:ext cx="12192000" cy="415498"/>
          </a:xfrm>
          <a:prstGeom prst="rect">
            <a:avLst/>
          </a:prstGeom>
        </p:spPr>
        <p:txBody>
          <a:bodyPr wrap="square">
            <a:spAutoFit/>
          </a:bodyPr>
          <a:lstStyle/>
          <a:p>
            <a:r>
              <a:rPr lang="en-US" sz="1050" dirty="0"/>
              <a:t>https://glassboxmedicine.com/2019/02/17/measuring-performance-the-confusion-matrix/                                  https://blog.exsilio.com/all/accuracy-precision-recall-f1-score-interpretation-of-performance-measures/</a:t>
            </a:r>
          </a:p>
          <a:p>
            <a:endParaRPr lang="en-US" sz="1050" dirty="0"/>
          </a:p>
        </p:txBody>
      </p:sp>
      <p:sp>
        <p:nvSpPr>
          <p:cNvPr id="4" name="Rectangle 3">
            <a:extLst>
              <a:ext uri="{FF2B5EF4-FFF2-40B4-BE49-F238E27FC236}">
                <a16:creationId xmlns:a16="http://schemas.microsoft.com/office/drawing/2014/main" id="{57420406-F967-48A4-BB78-22B63AC32A44}"/>
              </a:ext>
            </a:extLst>
          </p:cNvPr>
          <p:cNvSpPr/>
          <p:nvPr/>
        </p:nvSpPr>
        <p:spPr>
          <a:xfrm>
            <a:off x="307777" y="3653389"/>
            <a:ext cx="6096000" cy="1200329"/>
          </a:xfrm>
          <a:prstGeom prst="rect">
            <a:avLst/>
          </a:prstGeom>
        </p:spPr>
        <p:txBody>
          <a:bodyPr>
            <a:spAutoFit/>
          </a:bodyPr>
          <a:lstStyle/>
          <a:p>
            <a:r>
              <a:rPr lang="en-US" dirty="0"/>
              <a:t>True Positives (TPs):    + examples correctly classified as +</a:t>
            </a:r>
          </a:p>
          <a:p>
            <a:r>
              <a:rPr lang="en-US" dirty="0"/>
              <a:t>True Negatives (TNs):  - examples correctly classified as -</a:t>
            </a:r>
          </a:p>
          <a:p>
            <a:r>
              <a:rPr lang="en-US" dirty="0"/>
              <a:t>False Positives (FPs):    - examples incorrectly classified as +</a:t>
            </a:r>
          </a:p>
          <a:p>
            <a:r>
              <a:rPr lang="en-US" dirty="0"/>
              <a:t>False Negatives (FNs): + examples incorrectly classified as -</a:t>
            </a:r>
          </a:p>
        </p:txBody>
      </p:sp>
      <p:sp>
        <p:nvSpPr>
          <p:cNvPr id="7" name="TextBox 6">
            <a:extLst>
              <a:ext uri="{FF2B5EF4-FFF2-40B4-BE49-F238E27FC236}">
                <a16:creationId xmlns:a16="http://schemas.microsoft.com/office/drawing/2014/main" id="{20BEF7BE-86A2-423D-8819-76F54731BE07}"/>
              </a:ext>
            </a:extLst>
          </p:cNvPr>
          <p:cNvSpPr txBox="1"/>
          <p:nvPr/>
        </p:nvSpPr>
        <p:spPr>
          <a:xfrm>
            <a:off x="307777" y="4853718"/>
            <a:ext cx="6714017" cy="1200329"/>
          </a:xfrm>
          <a:prstGeom prst="rect">
            <a:avLst/>
          </a:prstGeom>
          <a:noFill/>
        </p:spPr>
        <p:txBody>
          <a:bodyPr wrap="none" rtlCol="0">
            <a:spAutoFit/>
          </a:bodyPr>
          <a:lstStyle/>
          <a:p>
            <a:r>
              <a:rPr lang="en-US" dirty="0"/>
              <a:t>Accuracy = (TP+TN)/(TP+FP+FN+TN) how many correct </a:t>
            </a:r>
          </a:p>
          <a:p>
            <a:r>
              <a:rPr lang="en-US" dirty="0"/>
              <a:t>Precision=TP/(TP+FP) how many positives correctly predicted</a:t>
            </a:r>
          </a:p>
          <a:p>
            <a:r>
              <a:rPr lang="en-US" dirty="0"/>
              <a:t>Recall (Sensitivity)= TP/(TP+FN) how many positives for all samples</a:t>
            </a:r>
          </a:p>
          <a:p>
            <a:r>
              <a:rPr lang="en-US" dirty="0"/>
              <a:t>F1 Score=2*(Precision*Recall)/(</a:t>
            </a:r>
            <a:r>
              <a:rPr lang="en-US" dirty="0" err="1"/>
              <a:t>Precision+Recall</a:t>
            </a:r>
            <a:r>
              <a:rPr lang="en-US" dirty="0"/>
              <a:t>) weighted avg of P&amp;R</a:t>
            </a:r>
          </a:p>
        </p:txBody>
      </p:sp>
      <p:grpSp>
        <p:nvGrpSpPr>
          <p:cNvPr id="29" name="Group 28">
            <a:extLst>
              <a:ext uri="{FF2B5EF4-FFF2-40B4-BE49-F238E27FC236}">
                <a16:creationId xmlns:a16="http://schemas.microsoft.com/office/drawing/2014/main" id="{7CF90807-E036-499D-A4E0-26B68CA77DD5}"/>
              </a:ext>
            </a:extLst>
          </p:cNvPr>
          <p:cNvGrpSpPr/>
          <p:nvPr/>
        </p:nvGrpSpPr>
        <p:grpSpPr>
          <a:xfrm>
            <a:off x="7295716" y="27452"/>
            <a:ext cx="4533805" cy="3395243"/>
            <a:chOff x="7267132" y="3176894"/>
            <a:chExt cx="4533805" cy="3395243"/>
          </a:xfrm>
        </p:grpSpPr>
        <p:pic>
          <p:nvPicPr>
            <p:cNvPr id="10" name="Picture 9" descr="Chart&#10;&#10;Description automatically generated">
              <a:extLst>
                <a:ext uri="{FF2B5EF4-FFF2-40B4-BE49-F238E27FC236}">
                  <a16:creationId xmlns:a16="http://schemas.microsoft.com/office/drawing/2014/main" id="{AC4087E7-DD9E-4538-AEFE-785F201D093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7571574" y="3604463"/>
              <a:ext cx="3910843" cy="2821545"/>
            </a:xfrm>
            <a:prstGeom prst="rect">
              <a:avLst/>
            </a:prstGeom>
          </p:spPr>
        </p:pic>
        <p:sp>
          <p:nvSpPr>
            <p:cNvPr id="12" name="TextBox 11">
              <a:extLst>
                <a:ext uri="{FF2B5EF4-FFF2-40B4-BE49-F238E27FC236}">
                  <a16:creationId xmlns:a16="http://schemas.microsoft.com/office/drawing/2014/main" id="{607F9D60-A182-4FDD-A05A-8712B6EACA0C}"/>
                </a:ext>
              </a:extLst>
            </p:cNvPr>
            <p:cNvSpPr txBox="1"/>
            <p:nvPr/>
          </p:nvSpPr>
          <p:spPr>
            <a:xfrm rot="16200000">
              <a:off x="6584147" y="4669052"/>
              <a:ext cx="2121222" cy="369332"/>
            </a:xfrm>
            <a:prstGeom prst="rect">
              <a:avLst/>
            </a:prstGeom>
            <a:solidFill>
              <a:schemeClr val="bg1"/>
            </a:solidFill>
          </p:spPr>
          <p:txBody>
            <a:bodyPr wrap="none" rtlCol="0">
              <a:spAutoFit/>
            </a:bodyPr>
            <a:lstStyle/>
            <a:p>
              <a:r>
                <a:rPr lang="en-US" dirty="0"/>
                <a:t>True Positive (Recall)</a:t>
              </a:r>
            </a:p>
          </p:txBody>
        </p:sp>
        <p:sp>
          <p:nvSpPr>
            <p:cNvPr id="13" name="TextBox 12">
              <a:extLst>
                <a:ext uri="{FF2B5EF4-FFF2-40B4-BE49-F238E27FC236}">
                  <a16:creationId xmlns:a16="http://schemas.microsoft.com/office/drawing/2014/main" id="{30F442A2-591C-4C6F-BD28-B90DFF52DDCC}"/>
                </a:ext>
              </a:extLst>
            </p:cNvPr>
            <p:cNvSpPr txBox="1"/>
            <p:nvPr/>
          </p:nvSpPr>
          <p:spPr>
            <a:xfrm>
              <a:off x="9191584" y="6202805"/>
              <a:ext cx="1431546" cy="369332"/>
            </a:xfrm>
            <a:prstGeom prst="rect">
              <a:avLst/>
            </a:prstGeom>
            <a:solidFill>
              <a:schemeClr val="bg1"/>
            </a:solidFill>
          </p:spPr>
          <p:txBody>
            <a:bodyPr wrap="none" rtlCol="0">
              <a:spAutoFit/>
            </a:bodyPr>
            <a:lstStyle/>
            <a:p>
              <a:r>
                <a:rPr lang="en-US" dirty="0"/>
                <a:t>False Positive</a:t>
              </a:r>
            </a:p>
          </p:txBody>
        </p:sp>
        <p:sp>
          <p:nvSpPr>
            <p:cNvPr id="14" name="TextBox 13">
              <a:extLst>
                <a:ext uri="{FF2B5EF4-FFF2-40B4-BE49-F238E27FC236}">
                  <a16:creationId xmlns:a16="http://schemas.microsoft.com/office/drawing/2014/main" id="{4C23BD62-A778-489C-A8D3-5A57FDD5B31F}"/>
                </a:ext>
              </a:extLst>
            </p:cNvPr>
            <p:cNvSpPr txBox="1"/>
            <p:nvPr/>
          </p:nvSpPr>
          <p:spPr>
            <a:xfrm>
              <a:off x="8649749" y="3917888"/>
              <a:ext cx="334708" cy="707886"/>
            </a:xfrm>
            <a:prstGeom prst="rect">
              <a:avLst/>
            </a:prstGeom>
            <a:noFill/>
          </p:spPr>
          <p:txBody>
            <a:bodyPr wrap="square" rtlCol="0">
              <a:spAutoFit/>
            </a:bodyPr>
            <a:lstStyle/>
            <a:p>
              <a:r>
                <a:rPr lang="en-US" sz="4000" dirty="0"/>
                <a:t>*</a:t>
              </a:r>
            </a:p>
          </p:txBody>
        </p:sp>
        <p:sp>
          <p:nvSpPr>
            <p:cNvPr id="15" name="TextBox 14">
              <a:extLst>
                <a:ext uri="{FF2B5EF4-FFF2-40B4-BE49-F238E27FC236}">
                  <a16:creationId xmlns:a16="http://schemas.microsoft.com/office/drawing/2014/main" id="{C20180B6-D6DC-4CC6-8443-47534D36C75F}"/>
                </a:ext>
              </a:extLst>
            </p:cNvPr>
            <p:cNvSpPr txBox="1"/>
            <p:nvPr/>
          </p:nvSpPr>
          <p:spPr>
            <a:xfrm>
              <a:off x="8543240" y="3704785"/>
              <a:ext cx="1225720" cy="369332"/>
            </a:xfrm>
            <a:prstGeom prst="rect">
              <a:avLst/>
            </a:prstGeom>
            <a:noFill/>
          </p:spPr>
          <p:txBody>
            <a:bodyPr wrap="none" rtlCol="0">
              <a:spAutoFit/>
            </a:bodyPr>
            <a:lstStyle/>
            <a:p>
              <a:r>
                <a:rPr lang="en-US" dirty="0"/>
                <a:t>elbow=EER</a:t>
              </a:r>
            </a:p>
          </p:txBody>
        </p:sp>
        <p:sp>
          <p:nvSpPr>
            <p:cNvPr id="16" name="TextBox 15">
              <a:extLst>
                <a:ext uri="{FF2B5EF4-FFF2-40B4-BE49-F238E27FC236}">
                  <a16:creationId xmlns:a16="http://schemas.microsoft.com/office/drawing/2014/main" id="{DD819A8D-2FB6-41AF-BCDE-5F48D015E962}"/>
                </a:ext>
              </a:extLst>
            </p:cNvPr>
            <p:cNvSpPr txBox="1"/>
            <p:nvPr/>
          </p:nvSpPr>
          <p:spPr>
            <a:xfrm>
              <a:off x="8628269" y="5118087"/>
              <a:ext cx="2558176" cy="830997"/>
            </a:xfrm>
            <a:prstGeom prst="rect">
              <a:avLst/>
            </a:prstGeom>
            <a:noFill/>
          </p:spPr>
          <p:txBody>
            <a:bodyPr wrap="square" rtlCol="0">
              <a:spAutoFit/>
            </a:bodyPr>
            <a:lstStyle/>
            <a:p>
              <a:r>
                <a:rPr lang="en-US" sz="1600" i="1" dirty="0"/>
                <a:t>Area Under the Curve (AUC)</a:t>
              </a:r>
              <a:r>
                <a:rPr lang="en-US" sz="1600" dirty="0"/>
                <a:t> is an indicator of the overall quality of a ROC curve</a:t>
              </a:r>
            </a:p>
          </p:txBody>
        </p:sp>
        <p:cxnSp>
          <p:nvCxnSpPr>
            <p:cNvPr id="19" name="Straight Connector 18">
              <a:extLst>
                <a:ext uri="{FF2B5EF4-FFF2-40B4-BE49-F238E27FC236}">
                  <a16:creationId xmlns:a16="http://schemas.microsoft.com/office/drawing/2014/main" id="{EBF89569-296C-4214-A158-915800300468}"/>
                </a:ext>
              </a:extLst>
            </p:cNvPr>
            <p:cNvCxnSpPr/>
            <p:nvPr/>
          </p:nvCxnSpPr>
          <p:spPr>
            <a:xfrm flipH="1" flipV="1">
              <a:off x="8215609" y="3725904"/>
              <a:ext cx="3059394" cy="2280888"/>
            </a:xfrm>
            <a:prstGeom prst="line">
              <a:avLst/>
            </a:prstGeom>
            <a:ln w="38100">
              <a:prstDash val="sysDot"/>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84AA6400-EE54-49E7-9661-8B095C3CD63C}"/>
                </a:ext>
              </a:extLst>
            </p:cNvPr>
            <p:cNvSpPr/>
            <p:nvPr/>
          </p:nvSpPr>
          <p:spPr>
            <a:xfrm>
              <a:off x="7267132" y="3176894"/>
              <a:ext cx="4533805" cy="369332"/>
            </a:xfrm>
            <a:prstGeom prst="rect">
              <a:avLst/>
            </a:prstGeom>
          </p:spPr>
          <p:txBody>
            <a:bodyPr wrap="none">
              <a:spAutoFit/>
            </a:bodyPr>
            <a:lstStyle/>
            <a:p>
              <a:r>
                <a:rPr lang="en-US" b="1" dirty="0"/>
                <a:t>Receiver Operating Characteristic (ROC) Curve</a:t>
              </a:r>
              <a:endParaRPr lang="en-US" dirty="0"/>
            </a:p>
          </p:txBody>
        </p:sp>
      </p:grpSp>
      <p:grpSp>
        <p:nvGrpSpPr>
          <p:cNvPr id="34" name="Group 33">
            <a:extLst>
              <a:ext uri="{FF2B5EF4-FFF2-40B4-BE49-F238E27FC236}">
                <a16:creationId xmlns:a16="http://schemas.microsoft.com/office/drawing/2014/main" id="{74F41632-1E74-4A28-9483-6D0677E8CDC8}"/>
              </a:ext>
            </a:extLst>
          </p:cNvPr>
          <p:cNvGrpSpPr/>
          <p:nvPr/>
        </p:nvGrpSpPr>
        <p:grpSpPr>
          <a:xfrm>
            <a:off x="7624222" y="3506539"/>
            <a:ext cx="3902612" cy="3132058"/>
            <a:chOff x="7599347" y="3429013"/>
            <a:chExt cx="3902612" cy="3132058"/>
          </a:xfrm>
        </p:grpSpPr>
        <p:grpSp>
          <p:nvGrpSpPr>
            <p:cNvPr id="28" name="Group 27">
              <a:extLst>
                <a:ext uri="{FF2B5EF4-FFF2-40B4-BE49-F238E27FC236}">
                  <a16:creationId xmlns:a16="http://schemas.microsoft.com/office/drawing/2014/main" id="{0F164577-9DB1-403D-AB33-E9BC1036AE0B}"/>
                </a:ext>
              </a:extLst>
            </p:cNvPr>
            <p:cNvGrpSpPr/>
            <p:nvPr/>
          </p:nvGrpSpPr>
          <p:grpSpPr>
            <a:xfrm>
              <a:off x="7599347" y="3917693"/>
              <a:ext cx="3677663" cy="2643378"/>
              <a:chOff x="7252254" y="52825"/>
              <a:chExt cx="4922851" cy="3375545"/>
            </a:xfrm>
          </p:grpSpPr>
          <p:pic>
            <p:nvPicPr>
              <p:cNvPr id="21" name="Picture 20" descr="A picture containing diagram&#10;&#10;Description automatically generated">
                <a:extLst>
                  <a:ext uri="{FF2B5EF4-FFF2-40B4-BE49-F238E27FC236}">
                    <a16:creationId xmlns:a16="http://schemas.microsoft.com/office/drawing/2014/main" id="{5C329BC0-0D5A-42A4-889A-595FE2636970}"/>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7252254" y="141492"/>
                <a:ext cx="4177612" cy="3110434"/>
              </a:xfrm>
              <a:prstGeom prst="rect">
                <a:avLst/>
              </a:prstGeom>
            </p:spPr>
          </p:pic>
          <p:sp>
            <p:nvSpPr>
              <p:cNvPr id="22" name="TextBox 21">
                <a:extLst>
                  <a:ext uri="{FF2B5EF4-FFF2-40B4-BE49-F238E27FC236}">
                    <a16:creationId xmlns:a16="http://schemas.microsoft.com/office/drawing/2014/main" id="{63C246BD-7E9D-4BC3-BE87-E4C7E361983A}"/>
                  </a:ext>
                </a:extLst>
              </p:cNvPr>
              <p:cNvSpPr txBox="1"/>
              <p:nvPr/>
            </p:nvSpPr>
            <p:spPr>
              <a:xfrm>
                <a:off x="7545936" y="52825"/>
                <a:ext cx="462922" cy="379170"/>
              </a:xfrm>
              <a:prstGeom prst="rect">
                <a:avLst/>
              </a:prstGeom>
              <a:solidFill>
                <a:schemeClr val="bg1"/>
              </a:solidFill>
            </p:spPr>
            <p:txBody>
              <a:bodyPr wrap="none" rtlCol="0">
                <a:spAutoFit/>
              </a:bodyPr>
              <a:lstStyle/>
              <a:p>
                <a:r>
                  <a:rPr lang="en-US" sz="1400" dirty="0"/>
                  <a:t>FP</a:t>
                </a:r>
              </a:p>
            </p:txBody>
          </p:sp>
          <p:sp>
            <p:nvSpPr>
              <p:cNvPr id="23" name="TextBox 22">
                <a:extLst>
                  <a:ext uri="{FF2B5EF4-FFF2-40B4-BE49-F238E27FC236}">
                    <a16:creationId xmlns:a16="http://schemas.microsoft.com/office/drawing/2014/main" id="{A36D4B6C-B806-464F-96DE-E2EA955B315C}"/>
                  </a:ext>
                </a:extLst>
              </p:cNvPr>
              <p:cNvSpPr txBox="1"/>
              <p:nvPr/>
            </p:nvSpPr>
            <p:spPr>
              <a:xfrm>
                <a:off x="10351913" y="72756"/>
                <a:ext cx="1823192" cy="379170"/>
              </a:xfrm>
              <a:prstGeom prst="rect">
                <a:avLst/>
              </a:prstGeom>
              <a:solidFill>
                <a:schemeClr val="bg1"/>
              </a:solidFill>
            </p:spPr>
            <p:txBody>
              <a:bodyPr wrap="none" rtlCol="0">
                <a:spAutoFit/>
              </a:bodyPr>
              <a:lstStyle/>
              <a:p>
                <a:r>
                  <a:rPr lang="en-US" sz="1400" dirty="0"/>
                  <a:t>False Reject Rate</a:t>
                </a:r>
              </a:p>
            </p:txBody>
          </p:sp>
          <p:sp>
            <p:nvSpPr>
              <p:cNvPr id="24" name="TextBox 23">
                <a:extLst>
                  <a:ext uri="{FF2B5EF4-FFF2-40B4-BE49-F238E27FC236}">
                    <a16:creationId xmlns:a16="http://schemas.microsoft.com/office/drawing/2014/main" id="{F5244606-D11E-4F62-9E4D-6C4677EA01BE}"/>
                  </a:ext>
                </a:extLst>
              </p:cNvPr>
              <p:cNvSpPr txBox="1"/>
              <p:nvPr/>
            </p:nvSpPr>
            <p:spPr>
              <a:xfrm>
                <a:off x="7599032" y="86038"/>
                <a:ext cx="2325179" cy="379170"/>
              </a:xfrm>
              <a:prstGeom prst="rect">
                <a:avLst/>
              </a:prstGeom>
              <a:solidFill>
                <a:schemeClr val="bg1"/>
              </a:solidFill>
            </p:spPr>
            <p:txBody>
              <a:bodyPr wrap="none" rtlCol="0">
                <a:spAutoFit/>
              </a:bodyPr>
              <a:lstStyle/>
              <a:p>
                <a:r>
                  <a:rPr lang="en-US" sz="1400" dirty="0"/>
                  <a:t>False Acceptance Rate</a:t>
                </a:r>
              </a:p>
            </p:txBody>
          </p:sp>
          <p:sp>
            <p:nvSpPr>
              <p:cNvPr id="26" name="Oval 25">
                <a:extLst>
                  <a:ext uri="{FF2B5EF4-FFF2-40B4-BE49-F238E27FC236}">
                    <a16:creationId xmlns:a16="http://schemas.microsoft.com/office/drawing/2014/main" id="{46992E17-D4C8-4D5E-848B-61426BA2AA22}"/>
                  </a:ext>
                </a:extLst>
              </p:cNvPr>
              <p:cNvSpPr/>
              <p:nvPr/>
            </p:nvSpPr>
            <p:spPr>
              <a:xfrm>
                <a:off x="9084179" y="1726479"/>
                <a:ext cx="487111" cy="3074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5" name="TextBox 24">
                <a:extLst>
                  <a:ext uri="{FF2B5EF4-FFF2-40B4-BE49-F238E27FC236}">
                    <a16:creationId xmlns:a16="http://schemas.microsoft.com/office/drawing/2014/main" id="{992A450E-3929-45C5-B05C-179A354B3401}"/>
                  </a:ext>
                </a:extLst>
              </p:cNvPr>
              <p:cNvSpPr txBox="1"/>
              <p:nvPr/>
            </p:nvSpPr>
            <p:spPr>
              <a:xfrm>
                <a:off x="9084179" y="1704634"/>
                <a:ext cx="590938" cy="379170"/>
              </a:xfrm>
              <a:prstGeom prst="rect">
                <a:avLst/>
              </a:prstGeom>
              <a:noFill/>
            </p:spPr>
            <p:txBody>
              <a:bodyPr wrap="none" rtlCol="0">
                <a:spAutoFit/>
              </a:bodyPr>
              <a:lstStyle/>
              <a:p>
                <a:r>
                  <a:rPr lang="en-US" sz="1400" dirty="0"/>
                  <a:t>EER</a:t>
                </a:r>
              </a:p>
            </p:txBody>
          </p:sp>
          <p:sp>
            <p:nvSpPr>
              <p:cNvPr id="27" name="TextBox 26">
                <a:extLst>
                  <a:ext uri="{FF2B5EF4-FFF2-40B4-BE49-F238E27FC236}">
                    <a16:creationId xmlns:a16="http://schemas.microsoft.com/office/drawing/2014/main" id="{FBE60ACC-6334-4B02-B4A8-7E9312E06C4C}"/>
                  </a:ext>
                </a:extLst>
              </p:cNvPr>
              <p:cNvSpPr txBox="1"/>
              <p:nvPr/>
            </p:nvSpPr>
            <p:spPr>
              <a:xfrm>
                <a:off x="8984457" y="3049200"/>
                <a:ext cx="1176341" cy="379170"/>
              </a:xfrm>
              <a:prstGeom prst="rect">
                <a:avLst/>
              </a:prstGeom>
              <a:solidFill>
                <a:schemeClr val="bg1"/>
              </a:solidFill>
            </p:spPr>
            <p:txBody>
              <a:bodyPr wrap="none" rtlCol="0">
                <a:spAutoFit/>
              </a:bodyPr>
              <a:lstStyle/>
              <a:p>
                <a:r>
                  <a:rPr lang="en-US" sz="1400" dirty="0"/>
                  <a:t>Threshold</a:t>
                </a:r>
              </a:p>
            </p:txBody>
          </p:sp>
        </p:grpSp>
        <p:sp>
          <p:nvSpPr>
            <p:cNvPr id="30" name="TextBox 29">
              <a:extLst>
                <a:ext uri="{FF2B5EF4-FFF2-40B4-BE49-F238E27FC236}">
                  <a16:creationId xmlns:a16="http://schemas.microsoft.com/office/drawing/2014/main" id="{FC5BC960-78A9-4C3E-81C0-368FF71A1225}"/>
                </a:ext>
              </a:extLst>
            </p:cNvPr>
            <p:cNvSpPr txBox="1"/>
            <p:nvPr/>
          </p:nvSpPr>
          <p:spPr>
            <a:xfrm>
              <a:off x="10128265" y="5323356"/>
              <a:ext cx="1175322" cy="577081"/>
            </a:xfrm>
            <a:prstGeom prst="rect">
              <a:avLst/>
            </a:prstGeom>
            <a:noFill/>
          </p:spPr>
          <p:txBody>
            <a:bodyPr wrap="none" rtlCol="0">
              <a:spAutoFit/>
            </a:bodyPr>
            <a:lstStyle/>
            <a:p>
              <a:r>
                <a:rPr lang="en-US" sz="1050" dirty="0"/>
                <a:t>Great Security</a:t>
              </a:r>
            </a:p>
            <a:p>
              <a:r>
                <a:rPr lang="en-US" sz="1050" dirty="0"/>
                <a:t>But no one gets in</a:t>
              </a:r>
            </a:p>
            <a:p>
              <a:r>
                <a:rPr lang="en-US" sz="1050" dirty="0"/>
                <a:t>(Lots of FN)</a:t>
              </a:r>
            </a:p>
          </p:txBody>
        </p:sp>
        <p:sp>
          <p:nvSpPr>
            <p:cNvPr id="31" name="TextBox 30">
              <a:extLst>
                <a:ext uri="{FF2B5EF4-FFF2-40B4-BE49-F238E27FC236}">
                  <a16:creationId xmlns:a16="http://schemas.microsoft.com/office/drawing/2014/main" id="{227243B5-9CE6-4BFB-90D2-B73253A66D5B}"/>
                </a:ext>
              </a:extLst>
            </p:cNvPr>
            <p:cNvSpPr txBox="1"/>
            <p:nvPr/>
          </p:nvSpPr>
          <p:spPr>
            <a:xfrm>
              <a:off x="7706302" y="5339649"/>
              <a:ext cx="1306768" cy="577081"/>
            </a:xfrm>
            <a:prstGeom prst="rect">
              <a:avLst/>
            </a:prstGeom>
            <a:noFill/>
          </p:spPr>
          <p:txBody>
            <a:bodyPr wrap="none" rtlCol="0">
              <a:spAutoFit/>
            </a:bodyPr>
            <a:lstStyle/>
            <a:p>
              <a:r>
                <a:rPr lang="en-US" sz="1050" dirty="0"/>
                <a:t>Terrible Security</a:t>
              </a:r>
            </a:p>
            <a:p>
              <a:r>
                <a:rPr lang="en-US" sz="1050" dirty="0"/>
                <a:t>But everyone gets in</a:t>
              </a:r>
            </a:p>
            <a:p>
              <a:r>
                <a:rPr lang="en-US" sz="1050" dirty="0"/>
                <a:t>(Lots of FP)</a:t>
              </a:r>
            </a:p>
          </p:txBody>
        </p:sp>
        <p:sp>
          <p:nvSpPr>
            <p:cNvPr id="32" name="TextBox 31">
              <a:extLst>
                <a:ext uri="{FF2B5EF4-FFF2-40B4-BE49-F238E27FC236}">
                  <a16:creationId xmlns:a16="http://schemas.microsoft.com/office/drawing/2014/main" id="{23ED5ED1-E0AA-4C2F-987C-1A690A42E1FC}"/>
                </a:ext>
              </a:extLst>
            </p:cNvPr>
            <p:cNvSpPr txBox="1"/>
            <p:nvPr/>
          </p:nvSpPr>
          <p:spPr>
            <a:xfrm>
              <a:off x="7639247" y="3429013"/>
              <a:ext cx="3862712" cy="369332"/>
            </a:xfrm>
            <a:prstGeom prst="rect">
              <a:avLst/>
            </a:prstGeom>
            <a:noFill/>
          </p:spPr>
          <p:txBody>
            <a:bodyPr wrap="square" rtlCol="0">
              <a:spAutoFit/>
            </a:bodyPr>
            <a:lstStyle/>
            <a:p>
              <a:pPr algn="ctr"/>
              <a:r>
                <a:rPr lang="en-US" dirty="0"/>
                <a:t>Biometric Application</a:t>
              </a:r>
            </a:p>
          </p:txBody>
        </p:sp>
      </p:grpSp>
      <p:sp>
        <p:nvSpPr>
          <p:cNvPr id="33" name="TextBox 32">
            <a:extLst>
              <a:ext uri="{FF2B5EF4-FFF2-40B4-BE49-F238E27FC236}">
                <a16:creationId xmlns:a16="http://schemas.microsoft.com/office/drawing/2014/main" id="{1EC47EB5-1FA9-4035-8155-8010B5EB720D}"/>
              </a:ext>
            </a:extLst>
          </p:cNvPr>
          <p:cNvSpPr txBox="1"/>
          <p:nvPr/>
        </p:nvSpPr>
        <p:spPr>
          <a:xfrm>
            <a:off x="7274795" y="323165"/>
            <a:ext cx="5089855" cy="253916"/>
          </a:xfrm>
          <a:prstGeom prst="rect">
            <a:avLst/>
          </a:prstGeom>
          <a:noFill/>
        </p:spPr>
        <p:txBody>
          <a:bodyPr wrap="none" rtlCol="0">
            <a:spAutoFit/>
          </a:bodyPr>
          <a:lstStyle/>
          <a:p>
            <a:r>
              <a:rPr lang="en-US" sz="1050" b="1" dirty="0"/>
              <a:t>Equal Error Rate (EER): Equal probability of mis-classifying a positive or negative sample</a:t>
            </a:r>
          </a:p>
        </p:txBody>
      </p:sp>
      <p:sp>
        <p:nvSpPr>
          <p:cNvPr id="35" name="TextBox 34">
            <a:extLst>
              <a:ext uri="{FF2B5EF4-FFF2-40B4-BE49-F238E27FC236}">
                <a16:creationId xmlns:a16="http://schemas.microsoft.com/office/drawing/2014/main" id="{911964F5-E094-4F2E-999F-B0EDF80A7D63}"/>
              </a:ext>
            </a:extLst>
          </p:cNvPr>
          <p:cNvSpPr txBox="1"/>
          <p:nvPr/>
        </p:nvSpPr>
        <p:spPr>
          <a:xfrm>
            <a:off x="11254846" y="1020373"/>
            <a:ext cx="1099981" cy="646331"/>
          </a:xfrm>
          <a:prstGeom prst="rect">
            <a:avLst/>
          </a:prstGeom>
          <a:noFill/>
        </p:spPr>
        <p:txBody>
          <a:bodyPr wrap="none" rtlCol="0">
            <a:spAutoFit/>
          </a:bodyPr>
          <a:lstStyle/>
          <a:p>
            <a:pPr algn="ctr"/>
            <a:r>
              <a:rPr lang="en-US" i="1" dirty="0">
                <a:solidFill>
                  <a:srgbClr val="0070C0"/>
                </a:solidFill>
              </a:rPr>
              <a:t>random</a:t>
            </a:r>
          </a:p>
          <a:p>
            <a:pPr algn="ctr"/>
            <a:r>
              <a:rPr lang="en-US" i="1" dirty="0">
                <a:solidFill>
                  <a:srgbClr val="0070C0"/>
                </a:solidFill>
              </a:rPr>
              <a:t>guess line</a:t>
            </a:r>
          </a:p>
        </p:txBody>
      </p:sp>
      <p:cxnSp>
        <p:nvCxnSpPr>
          <p:cNvPr id="37" name="Straight Connector 36">
            <a:extLst>
              <a:ext uri="{FF2B5EF4-FFF2-40B4-BE49-F238E27FC236}">
                <a16:creationId xmlns:a16="http://schemas.microsoft.com/office/drawing/2014/main" id="{FB86B1B1-0C7E-4726-B5A9-8A97DA88AD25}"/>
              </a:ext>
            </a:extLst>
          </p:cNvPr>
          <p:cNvCxnSpPr/>
          <p:nvPr/>
        </p:nvCxnSpPr>
        <p:spPr>
          <a:xfrm flipV="1">
            <a:off x="8189450" y="616399"/>
            <a:ext cx="3105219" cy="2267087"/>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B5791CA5-078F-4C1D-9FAE-82C11E8E4286}"/>
              </a:ext>
            </a:extLst>
          </p:cNvPr>
          <p:cNvCxnSpPr/>
          <p:nvPr/>
        </p:nvCxnSpPr>
        <p:spPr>
          <a:xfrm flipH="1" flipV="1">
            <a:off x="11007609" y="824353"/>
            <a:ext cx="494474" cy="2980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BBF82D75-5484-4D4A-82AB-C2510C349D24}"/>
              </a:ext>
            </a:extLst>
          </p:cNvPr>
          <p:cNvSpPr txBox="1"/>
          <p:nvPr/>
        </p:nvSpPr>
        <p:spPr>
          <a:xfrm>
            <a:off x="-43315" y="0"/>
            <a:ext cx="7376250" cy="646331"/>
          </a:xfrm>
          <a:prstGeom prst="rect">
            <a:avLst/>
          </a:prstGeom>
          <a:solidFill>
            <a:srgbClr val="00B0F0"/>
          </a:solidFill>
        </p:spPr>
        <p:txBody>
          <a:bodyPr wrap="none" rtlCol="0">
            <a:spAutoFit/>
          </a:bodyPr>
          <a:lstStyle/>
          <a:p>
            <a:r>
              <a:rPr lang="en-US" sz="3600" b="1" dirty="0"/>
              <a:t>Evaluation Classification Performance</a:t>
            </a:r>
          </a:p>
        </p:txBody>
      </p:sp>
    </p:spTree>
    <p:extLst>
      <p:ext uri="{BB962C8B-B14F-4D97-AF65-F5344CB8AC3E}">
        <p14:creationId xmlns:p14="http://schemas.microsoft.com/office/powerpoint/2010/main" val="29504528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576A28C-59F4-4EC5-85E7-6C366519DBA9}"/>
              </a:ext>
            </a:extLst>
          </p:cNvPr>
          <p:cNvSpPr/>
          <p:nvPr/>
        </p:nvSpPr>
        <p:spPr>
          <a:xfrm>
            <a:off x="381711" y="657627"/>
            <a:ext cx="11496943" cy="5262979"/>
          </a:xfrm>
          <a:prstGeom prst="rect">
            <a:avLst/>
          </a:prstGeom>
        </p:spPr>
        <p:txBody>
          <a:bodyPr wrap="square">
            <a:spAutoFit/>
          </a:bodyPr>
          <a:lstStyle/>
          <a:p>
            <a:r>
              <a:rPr lang="en-US" sz="2800" dirty="0"/>
              <a:t>CSC698</a:t>
            </a:r>
            <a:br>
              <a:rPr lang="en-US" sz="2800" dirty="0"/>
            </a:br>
            <a:r>
              <a:rPr lang="en-US" sz="2800" b="1" dirty="0"/>
              <a:t>Monday Oct 19, 2020</a:t>
            </a:r>
            <a:endParaRPr lang="en-US" sz="2800" dirty="0"/>
          </a:p>
          <a:p>
            <a:endParaRPr lang="en-US" sz="2800" dirty="0"/>
          </a:p>
          <a:p>
            <a:pPr marL="342900" indent="-342900">
              <a:buFont typeface="+mj-lt"/>
              <a:buAutoNum type="arabicPeriod"/>
            </a:pPr>
            <a:r>
              <a:rPr lang="en-US" sz="2800" b="1" dirty="0"/>
              <a:t>Lecture: </a:t>
            </a:r>
            <a:r>
              <a:rPr lang="en-US" sz="2800" dirty="0"/>
              <a:t>Supervised Classification (50 min)</a:t>
            </a:r>
          </a:p>
          <a:p>
            <a:pPr marL="800100" lvl="1" indent="-342900">
              <a:buFont typeface="+mj-lt"/>
              <a:buAutoNum type="alphaLcPeriod"/>
            </a:pPr>
            <a:r>
              <a:rPr lang="en-US" sz="2800" dirty="0"/>
              <a:t>Iris dataset, </a:t>
            </a:r>
            <a:r>
              <a:rPr lang="en-US" sz="2800" dirty="0" err="1"/>
              <a:t>scikit</a:t>
            </a:r>
            <a:r>
              <a:rPr lang="en-US" sz="2800" dirty="0"/>
              <a:t> variable labels, measuring performance</a:t>
            </a:r>
          </a:p>
          <a:p>
            <a:pPr marL="800100" lvl="1" indent="-342900">
              <a:buFont typeface="+mj-lt"/>
              <a:buAutoNum type="alphaLcPeriod"/>
            </a:pPr>
            <a:r>
              <a:rPr lang="en-US" sz="2800" dirty="0"/>
              <a:t>Intro to k-Nearest Neighbor (</a:t>
            </a:r>
            <a:r>
              <a:rPr lang="en-US" sz="2800" dirty="0" err="1"/>
              <a:t>kNN</a:t>
            </a:r>
            <a:r>
              <a:rPr lang="en-US" sz="2800" dirty="0"/>
              <a:t>) and Support Vector Machine (SVM)</a:t>
            </a:r>
          </a:p>
          <a:p>
            <a:pPr marL="342900" indent="-342900">
              <a:buFont typeface="+mj-lt"/>
              <a:buAutoNum type="arabicPeriod"/>
            </a:pPr>
            <a:r>
              <a:rPr lang="en-US" sz="2800" b="1" dirty="0"/>
              <a:t>Break</a:t>
            </a:r>
            <a:r>
              <a:rPr lang="en-US" sz="2800" dirty="0"/>
              <a:t> (10 min)</a:t>
            </a:r>
          </a:p>
          <a:p>
            <a:pPr marL="342900" indent="-342900">
              <a:buFont typeface="+mj-lt"/>
              <a:buAutoNum type="arabicPeriod"/>
            </a:pPr>
            <a:r>
              <a:rPr lang="en-US" sz="2800" b="1" dirty="0"/>
              <a:t>Q&amp;A </a:t>
            </a:r>
            <a:r>
              <a:rPr lang="en-US" sz="2800" dirty="0"/>
              <a:t>(15 min) Supervised Classification w/class coding </a:t>
            </a:r>
          </a:p>
          <a:p>
            <a:pPr marL="342900" indent="-342900">
              <a:buFont typeface="+mj-lt"/>
              <a:buAutoNum type="arabicPeriod"/>
            </a:pPr>
            <a:r>
              <a:rPr lang="en-US" sz="2800" dirty="0"/>
              <a:t>Wed </a:t>
            </a:r>
            <a:r>
              <a:rPr lang="en-US" sz="2800" b="1" dirty="0"/>
              <a:t>Mini-Assignment</a:t>
            </a:r>
          </a:p>
          <a:p>
            <a:pPr marL="800100" lvl="1" indent="-342900">
              <a:buFont typeface="+mj-lt"/>
              <a:buAutoNum type="alphaLcPeriod"/>
            </a:pPr>
            <a:r>
              <a:rPr lang="en-US" sz="2800" dirty="0"/>
              <a:t>Python Skills: Write one code example using iris dataset</a:t>
            </a:r>
          </a:p>
          <a:p>
            <a:pPr lvl="2"/>
            <a:r>
              <a:rPr lang="en-US" sz="2800" dirty="0"/>
              <a:t>e.g. cluster with 3 features, 3D scatter plot</a:t>
            </a:r>
          </a:p>
          <a:p>
            <a:pPr marL="800100" lvl="1" indent="-342900">
              <a:buFont typeface="+mj-lt"/>
              <a:buAutoNum type="alphaLcPeriod"/>
            </a:pPr>
            <a:r>
              <a:rPr lang="en-US" sz="2800" dirty="0"/>
              <a:t>Add news functions to cheat sheets  </a:t>
            </a:r>
          </a:p>
        </p:txBody>
      </p:sp>
    </p:spTree>
    <p:extLst>
      <p:ext uri="{BB962C8B-B14F-4D97-AF65-F5344CB8AC3E}">
        <p14:creationId xmlns:p14="http://schemas.microsoft.com/office/powerpoint/2010/main" val="7423147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21DF0689-DF75-4EE6-9C0D-93FB725D429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18596" y="711164"/>
            <a:ext cx="5777403" cy="2657947"/>
          </a:xfrm>
          <a:prstGeom prst="rect">
            <a:avLst/>
          </a:prstGeom>
        </p:spPr>
      </p:pic>
      <p:pic>
        <p:nvPicPr>
          <p:cNvPr id="5" name="Picture 4" descr="Table&#10;&#10;Description automatically generated">
            <a:extLst>
              <a:ext uri="{FF2B5EF4-FFF2-40B4-BE49-F238E27FC236}">
                <a16:creationId xmlns:a16="http://schemas.microsoft.com/office/drawing/2014/main" id="{F4D284D6-7AC0-4B01-9444-3DA8DDF5BD2C}"/>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292883" y="1283732"/>
            <a:ext cx="5899117" cy="4775236"/>
          </a:xfrm>
          <a:prstGeom prst="rect">
            <a:avLst/>
          </a:prstGeom>
        </p:spPr>
      </p:pic>
      <p:pic>
        <p:nvPicPr>
          <p:cNvPr id="7" name="Picture 6" descr="Calendar&#10;&#10;Description automatically generated">
            <a:extLst>
              <a:ext uri="{FF2B5EF4-FFF2-40B4-BE49-F238E27FC236}">
                <a16:creationId xmlns:a16="http://schemas.microsoft.com/office/drawing/2014/main" id="{93E14B8D-0938-4A39-8027-D1D50AF1BD41}"/>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52618" y="3419586"/>
            <a:ext cx="4895850" cy="3429000"/>
          </a:xfrm>
          <a:prstGeom prst="rect">
            <a:avLst/>
          </a:prstGeom>
        </p:spPr>
      </p:pic>
      <p:sp>
        <p:nvSpPr>
          <p:cNvPr id="2" name="TextBox 1">
            <a:extLst>
              <a:ext uri="{FF2B5EF4-FFF2-40B4-BE49-F238E27FC236}">
                <a16:creationId xmlns:a16="http://schemas.microsoft.com/office/drawing/2014/main" id="{33F0B5D7-3A71-4326-95E2-628042D131A9}"/>
              </a:ext>
            </a:extLst>
          </p:cNvPr>
          <p:cNvSpPr txBox="1"/>
          <p:nvPr/>
        </p:nvSpPr>
        <p:spPr>
          <a:xfrm>
            <a:off x="3101173" y="3278"/>
            <a:ext cx="5989653" cy="707886"/>
          </a:xfrm>
          <a:prstGeom prst="rect">
            <a:avLst/>
          </a:prstGeom>
          <a:noFill/>
        </p:spPr>
        <p:txBody>
          <a:bodyPr wrap="none" rtlCol="0">
            <a:spAutoFit/>
          </a:bodyPr>
          <a:lstStyle/>
          <a:p>
            <a:r>
              <a:rPr lang="en-US" sz="4000" b="1" dirty="0"/>
              <a:t>Confusion Matrix Examples</a:t>
            </a:r>
          </a:p>
        </p:txBody>
      </p:sp>
    </p:spTree>
    <p:extLst>
      <p:ext uri="{BB962C8B-B14F-4D97-AF65-F5344CB8AC3E}">
        <p14:creationId xmlns:p14="http://schemas.microsoft.com/office/powerpoint/2010/main" val="15734331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92A1ED0-E3F9-48A8-A07D-E1695B1BED51}"/>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1776045" y="592683"/>
            <a:ext cx="8497909" cy="6265317"/>
          </a:xfrm>
          <a:prstGeom prst="rect">
            <a:avLst/>
          </a:prstGeom>
        </p:spPr>
      </p:pic>
      <p:sp>
        <p:nvSpPr>
          <p:cNvPr id="3" name="TextBox 2">
            <a:extLst>
              <a:ext uri="{FF2B5EF4-FFF2-40B4-BE49-F238E27FC236}">
                <a16:creationId xmlns:a16="http://schemas.microsoft.com/office/drawing/2014/main" id="{4EF3F064-B129-4446-B26F-1DE95E80E7A8}"/>
              </a:ext>
            </a:extLst>
          </p:cNvPr>
          <p:cNvSpPr txBox="1"/>
          <p:nvPr/>
        </p:nvSpPr>
        <p:spPr>
          <a:xfrm>
            <a:off x="4650604" y="69463"/>
            <a:ext cx="2890791" cy="523220"/>
          </a:xfrm>
          <a:prstGeom prst="rect">
            <a:avLst/>
          </a:prstGeom>
          <a:solidFill>
            <a:srgbClr val="00B0F0"/>
          </a:solidFill>
        </p:spPr>
        <p:txBody>
          <a:bodyPr wrap="none" rtlCol="0">
            <a:spAutoFit/>
          </a:bodyPr>
          <a:lstStyle/>
          <a:p>
            <a:r>
              <a:rPr lang="en-US" sz="2800" dirty="0"/>
              <a:t>Iris Flower Dataset</a:t>
            </a:r>
          </a:p>
        </p:txBody>
      </p:sp>
    </p:spTree>
    <p:extLst>
      <p:ext uri="{BB962C8B-B14F-4D97-AF65-F5344CB8AC3E}">
        <p14:creationId xmlns:p14="http://schemas.microsoft.com/office/powerpoint/2010/main" val="23434596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92A1ED0-E3F9-48A8-A07D-E1695B1BED51}"/>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1776045" y="592683"/>
            <a:ext cx="8497909" cy="6265317"/>
          </a:xfrm>
          <a:prstGeom prst="rect">
            <a:avLst/>
          </a:prstGeom>
        </p:spPr>
      </p:pic>
      <p:sp>
        <p:nvSpPr>
          <p:cNvPr id="3" name="TextBox 2">
            <a:extLst>
              <a:ext uri="{FF2B5EF4-FFF2-40B4-BE49-F238E27FC236}">
                <a16:creationId xmlns:a16="http://schemas.microsoft.com/office/drawing/2014/main" id="{4EF3F064-B129-4446-B26F-1DE95E80E7A8}"/>
              </a:ext>
            </a:extLst>
          </p:cNvPr>
          <p:cNvSpPr txBox="1"/>
          <p:nvPr/>
        </p:nvSpPr>
        <p:spPr>
          <a:xfrm>
            <a:off x="4650604" y="69463"/>
            <a:ext cx="2756717" cy="523220"/>
          </a:xfrm>
          <a:prstGeom prst="rect">
            <a:avLst/>
          </a:prstGeom>
          <a:solidFill>
            <a:srgbClr val="00B0F0"/>
          </a:solidFill>
        </p:spPr>
        <p:txBody>
          <a:bodyPr wrap="none" rtlCol="0">
            <a:spAutoFit/>
          </a:bodyPr>
          <a:lstStyle/>
          <a:p>
            <a:r>
              <a:rPr lang="en-US" sz="2800" dirty="0"/>
              <a:t>Nearest Neighbor</a:t>
            </a:r>
          </a:p>
        </p:txBody>
      </p:sp>
      <p:sp>
        <p:nvSpPr>
          <p:cNvPr id="4" name="Oval 3">
            <a:extLst>
              <a:ext uri="{FF2B5EF4-FFF2-40B4-BE49-F238E27FC236}">
                <a16:creationId xmlns:a16="http://schemas.microsoft.com/office/drawing/2014/main" id="{312FDD4E-F92C-42DE-993B-8A35DD715F2D}"/>
              </a:ext>
            </a:extLst>
          </p:cNvPr>
          <p:cNvSpPr/>
          <p:nvPr/>
        </p:nvSpPr>
        <p:spPr>
          <a:xfrm>
            <a:off x="3785787" y="3247402"/>
            <a:ext cx="282011" cy="18159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5" name="Oval 4">
            <a:extLst>
              <a:ext uri="{FF2B5EF4-FFF2-40B4-BE49-F238E27FC236}">
                <a16:creationId xmlns:a16="http://schemas.microsoft.com/office/drawing/2014/main" id="{08D7DDDF-5C85-457D-9299-0BDE35E4DEC1}"/>
              </a:ext>
            </a:extLst>
          </p:cNvPr>
          <p:cNvSpPr/>
          <p:nvPr/>
        </p:nvSpPr>
        <p:spPr>
          <a:xfrm>
            <a:off x="6548927" y="3429000"/>
            <a:ext cx="282011" cy="18159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t>
            </a:r>
          </a:p>
        </p:txBody>
      </p:sp>
      <p:sp>
        <p:nvSpPr>
          <p:cNvPr id="6" name="Oval 5">
            <a:extLst>
              <a:ext uri="{FF2B5EF4-FFF2-40B4-BE49-F238E27FC236}">
                <a16:creationId xmlns:a16="http://schemas.microsoft.com/office/drawing/2014/main" id="{E905A1D8-6286-4537-AC54-1B1F4AB3032C}"/>
              </a:ext>
            </a:extLst>
          </p:cNvPr>
          <p:cNvSpPr/>
          <p:nvPr/>
        </p:nvSpPr>
        <p:spPr>
          <a:xfrm>
            <a:off x="5083324" y="4280019"/>
            <a:ext cx="282011" cy="18159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b</a:t>
            </a:r>
          </a:p>
        </p:txBody>
      </p:sp>
      <p:sp>
        <p:nvSpPr>
          <p:cNvPr id="7" name="Oval 6">
            <a:extLst>
              <a:ext uri="{FF2B5EF4-FFF2-40B4-BE49-F238E27FC236}">
                <a16:creationId xmlns:a16="http://schemas.microsoft.com/office/drawing/2014/main" id="{063DE1A8-9ED5-47D7-AA69-46190F0AA830}"/>
              </a:ext>
            </a:extLst>
          </p:cNvPr>
          <p:cNvSpPr/>
          <p:nvPr/>
        </p:nvSpPr>
        <p:spPr>
          <a:xfrm>
            <a:off x="7904860" y="4098421"/>
            <a:ext cx="263495" cy="1716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
            </a:r>
          </a:p>
        </p:txBody>
      </p:sp>
    </p:spTree>
    <p:extLst>
      <p:ext uri="{BB962C8B-B14F-4D97-AF65-F5344CB8AC3E}">
        <p14:creationId xmlns:p14="http://schemas.microsoft.com/office/powerpoint/2010/main" val="21311534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92A1ED0-E3F9-48A8-A07D-E1695B1BED51}"/>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1761587" y="704402"/>
            <a:ext cx="8497909" cy="6265317"/>
          </a:xfrm>
          <a:prstGeom prst="rect">
            <a:avLst/>
          </a:prstGeom>
        </p:spPr>
      </p:pic>
      <p:sp>
        <p:nvSpPr>
          <p:cNvPr id="3" name="TextBox 2">
            <a:extLst>
              <a:ext uri="{FF2B5EF4-FFF2-40B4-BE49-F238E27FC236}">
                <a16:creationId xmlns:a16="http://schemas.microsoft.com/office/drawing/2014/main" id="{4EF3F064-B129-4446-B26F-1DE95E80E7A8}"/>
              </a:ext>
            </a:extLst>
          </p:cNvPr>
          <p:cNvSpPr txBox="1"/>
          <p:nvPr/>
        </p:nvSpPr>
        <p:spPr>
          <a:xfrm>
            <a:off x="3454193" y="69463"/>
            <a:ext cx="5683159" cy="523220"/>
          </a:xfrm>
          <a:prstGeom prst="rect">
            <a:avLst/>
          </a:prstGeom>
          <a:solidFill>
            <a:srgbClr val="00B0F0"/>
          </a:solidFill>
        </p:spPr>
        <p:txBody>
          <a:bodyPr wrap="none" rtlCol="0">
            <a:spAutoFit/>
          </a:bodyPr>
          <a:lstStyle/>
          <a:p>
            <a:r>
              <a:rPr lang="en-US" sz="2800" dirty="0"/>
              <a:t>Linear Support Vector Machine (SVM)</a:t>
            </a:r>
          </a:p>
        </p:txBody>
      </p:sp>
      <p:sp>
        <p:nvSpPr>
          <p:cNvPr id="4" name="Freeform: Shape 3">
            <a:extLst>
              <a:ext uri="{FF2B5EF4-FFF2-40B4-BE49-F238E27FC236}">
                <a16:creationId xmlns:a16="http://schemas.microsoft.com/office/drawing/2014/main" id="{9D598B8F-22AF-457B-BBCA-EB55B11BEC84}"/>
              </a:ext>
            </a:extLst>
          </p:cNvPr>
          <p:cNvSpPr/>
          <p:nvPr/>
        </p:nvSpPr>
        <p:spPr>
          <a:xfrm rot="20969408">
            <a:off x="4155671" y="2247542"/>
            <a:ext cx="858853" cy="3179035"/>
          </a:xfrm>
          <a:custGeom>
            <a:avLst/>
            <a:gdLst>
              <a:gd name="connsiteX0" fmla="*/ 965675 w 965675"/>
              <a:gd name="connsiteY0" fmla="*/ 0 h 3179035"/>
              <a:gd name="connsiteX1" fmla="*/ 922946 w 965675"/>
              <a:gd name="connsiteY1" fmla="*/ 1854437 h 3179035"/>
              <a:gd name="connsiteX2" fmla="*/ 299103 w 965675"/>
              <a:gd name="connsiteY2" fmla="*/ 3179035 h 3179035"/>
              <a:gd name="connsiteX3" fmla="*/ 0 w 965675"/>
              <a:gd name="connsiteY3" fmla="*/ 1734796 h 3179035"/>
              <a:gd name="connsiteX4" fmla="*/ 965675 w 965675"/>
              <a:gd name="connsiteY4" fmla="*/ 0 h 31790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5675" h="3179035">
                <a:moveTo>
                  <a:pt x="965675" y="0"/>
                </a:moveTo>
                <a:lnTo>
                  <a:pt x="922946" y="1854437"/>
                </a:lnTo>
                <a:lnTo>
                  <a:pt x="299103" y="3179035"/>
                </a:lnTo>
                <a:lnTo>
                  <a:pt x="0" y="1734796"/>
                </a:lnTo>
                <a:lnTo>
                  <a:pt x="965675" y="0"/>
                </a:lnTo>
                <a:close/>
              </a:path>
            </a:pathLst>
          </a:custGeom>
          <a:solidFill>
            <a:srgbClr val="4472C4">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Freeform: Shape 4">
            <a:extLst>
              <a:ext uri="{FF2B5EF4-FFF2-40B4-BE49-F238E27FC236}">
                <a16:creationId xmlns:a16="http://schemas.microsoft.com/office/drawing/2014/main" id="{3FC87C9C-368B-42AD-AE9B-2545700345D5}"/>
              </a:ext>
            </a:extLst>
          </p:cNvPr>
          <p:cNvSpPr/>
          <p:nvPr/>
        </p:nvSpPr>
        <p:spPr>
          <a:xfrm>
            <a:off x="6575720" y="2690501"/>
            <a:ext cx="965675" cy="3179035"/>
          </a:xfrm>
          <a:custGeom>
            <a:avLst/>
            <a:gdLst>
              <a:gd name="connsiteX0" fmla="*/ 965675 w 965675"/>
              <a:gd name="connsiteY0" fmla="*/ 0 h 3179035"/>
              <a:gd name="connsiteX1" fmla="*/ 922946 w 965675"/>
              <a:gd name="connsiteY1" fmla="*/ 1854437 h 3179035"/>
              <a:gd name="connsiteX2" fmla="*/ 299103 w 965675"/>
              <a:gd name="connsiteY2" fmla="*/ 3179035 h 3179035"/>
              <a:gd name="connsiteX3" fmla="*/ 0 w 965675"/>
              <a:gd name="connsiteY3" fmla="*/ 1734796 h 3179035"/>
              <a:gd name="connsiteX4" fmla="*/ 965675 w 965675"/>
              <a:gd name="connsiteY4" fmla="*/ 0 h 31790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5675" h="3179035">
                <a:moveTo>
                  <a:pt x="965675" y="0"/>
                </a:moveTo>
                <a:lnTo>
                  <a:pt x="922946" y="1854437"/>
                </a:lnTo>
                <a:lnTo>
                  <a:pt x="299103" y="3179035"/>
                </a:lnTo>
                <a:lnTo>
                  <a:pt x="0" y="1734796"/>
                </a:lnTo>
                <a:lnTo>
                  <a:pt x="965675" y="0"/>
                </a:lnTo>
                <a:close/>
              </a:path>
            </a:pathLst>
          </a:custGeom>
          <a:solidFill>
            <a:srgbClr val="4472C4">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8B34B44D-3C08-4316-9369-F6E90C255CD0}"/>
              </a:ext>
            </a:extLst>
          </p:cNvPr>
          <p:cNvSpPr/>
          <p:nvPr/>
        </p:nvSpPr>
        <p:spPr>
          <a:xfrm>
            <a:off x="3785787" y="3247402"/>
            <a:ext cx="282011" cy="18159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8" name="Oval 7">
            <a:extLst>
              <a:ext uri="{FF2B5EF4-FFF2-40B4-BE49-F238E27FC236}">
                <a16:creationId xmlns:a16="http://schemas.microsoft.com/office/drawing/2014/main" id="{8EF3F0C4-4F10-4DB4-B77E-6DAE0A1BF2E2}"/>
              </a:ext>
            </a:extLst>
          </p:cNvPr>
          <p:cNvSpPr/>
          <p:nvPr/>
        </p:nvSpPr>
        <p:spPr>
          <a:xfrm>
            <a:off x="6548927" y="3429000"/>
            <a:ext cx="282011" cy="18159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t>
            </a:r>
          </a:p>
        </p:txBody>
      </p:sp>
      <p:sp>
        <p:nvSpPr>
          <p:cNvPr id="9" name="Oval 8">
            <a:extLst>
              <a:ext uri="{FF2B5EF4-FFF2-40B4-BE49-F238E27FC236}">
                <a16:creationId xmlns:a16="http://schemas.microsoft.com/office/drawing/2014/main" id="{DE99E3DD-A07E-4283-AED8-C6A9387B0304}"/>
              </a:ext>
            </a:extLst>
          </p:cNvPr>
          <p:cNvSpPr/>
          <p:nvPr/>
        </p:nvSpPr>
        <p:spPr>
          <a:xfrm>
            <a:off x="5083324" y="4280019"/>
            <a:ext cx="282011" cy="18159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b</a:t>
            </a:r>
          </a:p>
        </p:txBody>
      </p:sp>
      <p:sp>
        <p:nvSpPr>
          <p:cNvPr id="10" name="Oval 9">
            <a:extLst>
              <a:ext uri="{FF2B5EF4-FFF2-40B4-BE49-F238E27FC236}">
                <a16:creationId xmlns:a16="http://schemas.microsoft.com/office/drawing/2014/main" id="{759E17A7-3D93-4348-B87C-F6BC5F5E7229}"/>
              </a:ext>
            </a:extLst>
          </p:cNvPr>
          <p:cNvSpPr/>
          <p:nvPr/>
        </p:nvSpPr>
        <p:spPr>
          <a:xfrm>
            <a:off x="7904860" y="4098421"/>
            <a:ext cx="263495" cy="1716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
            </a:r>
          </a:p>
        </p:txBody>
      </p:sp>
    </p:spTree>
    <p:extLst>
      <p:ext uri="{BB962C8B-B14F-4D97-AF65-F5344CB8AC3E}">
        <p14:creationId xmlns:p14="http://schemas.microsoft.com/office/powerpoint/2010/main" val="26067581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hape, circle&#10;&#10;Description automatically generated">
            <a:extLst>
              <a:ext uri="{FF2B5EF4-FFF2-40B4-BE49-F238E27FC236}">
                <a16:creationId xmlns:a16="http://schemas.microsoft.com/office/drawing/2014/main" id="{ABFF92EB-A591-4D8B-B432-F2DC3AB5819A}"/>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834496" y="901466"/>
            <a:ext cx="8283723" cy="5526796"/>
          </a:xfrm>
          <a:prstGeom prst="rect">
            <a:avLst/>
          </a:prstGeom>
        </p:spPr>
      </p:pic>
      <p:sp>
        <p:nvSpPr>
          <p:cNvPr id="4" name="Rectangle 3">
            <a:extLst>
              <a:ext uri="{FF2B5EF4-FFF2-40B4-BE49-F238E27FC236}">
                <a16:creationId xmlns:a16="http://schemas.microsoft.com/office/drawing/2014/main" id="{D52D764D-9AB6-4502-B94F-445A7E88DD61}"/>
              </a:ext>
            </a:extLst>
          </p:cNvPr>
          <p:cNvSpPr/>
          <p:nvPr/>
        </p:nvSpPr>
        <p:spPr>
          <a:xfrm>
            <a:off x="0" y="6611779"/>
            <a:ext cx="12192000" cy="246221"/>
          </a:xfrm>
          <a:prstGeom prst="rect">
            <a:avLst/>
          </a:prstGeom>
        </p:spPr>
        <p:txBody>
          <a:bodyPr wrap="square">
            <a:spAutoFit/>
          </a:bodyPr>
          <a:lstStyle/>
          <a:p>
            <a:r>
              <a:rPr lang="en-US" sz="1000" dirty="0"/>
              <a:t>https://www.researchgate.net/profile/Anni_Helena_Ruotsala/publication/304674901/figure/fig6/AS:668649476067338@1536429866393/Precision-versus-accuracy-The-bullseye-represents-the-true-value-eg-the-true_W640.jpg</a:t>
            </a:r>
          </a:p>
        </p:txBody>
      </p:sp>
      <p:sp>
        <p:nvSpPr>
          <p:cNvPr id="2" name="TextBox 1">
            <a:extLst>
              <a:ext uri="{FF2B5EF4-FFF2-40B4-BE49-F238E27FC236}">
                <a16:creationId xmlns:a16="http://schemas.microsoft.com/office/drawing/2014/main" id="{BF5A7DDF-E893-4BA1-B571-F47008F0AAF2}"/>
              </a:ext>
            </a:extLst>
          </p:cNvPr>
          <p:cNvSpPr txBox="1"/>
          <p:nvPr/>
        </p:nvSpPr>
        <p:spPr>
          <a:xfrm>
            <a:off x="4366838" y="0"/>
            <a:ext cx="4366260" cy="646331"/>
          </a:xfrm>
          <a:prstGeom prst="rect">
            <a:avLst/>
          </a:prstGeom>
          <a:noFill/>
        </p:spPr>
        <p:txBody>
          <a:bodyPr wrap="none" rtlCol="0">
            <a:spAutoFit/>
          </a:bodyPr>
          <a:lstStyle/>
          <a:p>
            <a:r>
              <a:rPr lang="en-US" sz="3600" b="1" dirty="0"/>
              <a:t>Accuracy vs. Precision</a:t>
            </a:r>
          </a:p>
        </p:txBody>
      </p:sp>
    </p:spTree>
    <p:extLst>
      <p:ext uri="{BB962C8B-B14F-4D97-AF65-F5344CB8AC3E}">
        <p14:creationId xmlns:p14="http://schemas.microsoft.com/office/powerpoint/2010/main" val="42665701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3532004-0A65-4D77-83DB-B2DF2C23CC2C}"/>
              </a:ext>
            </a:extLst>
          </p:cNvPr>
          <p:cNvSpPr/>
          <p:nvPr/>
        </p:nvSpPr>
        <p:spPr>
          <a:xfrm>
            <a:off x="1092437" y="1187765"/>
            <a:ext cx="10007126" cy="1477328"/>
          </a:xfrm>
          <a:prstGeom prst="rect">
            <a:avLst/>
          </a:prstGeom>
        </p:spPr>
        <p:txBody>
          <a:bodyPr wrap="square">
            <a:spAutoFit/>
          </a:bodyPr>
          <a:lstStyle/>
          <a:p>
            <a:r>
              <a:rPr lang="en-US" dirty="0"/>
              <a:t>A </a:t>
            </a:r>
            <a:r>
              <a:rPr lang="en-US" b="1" dirty="0"/>
              <a:t>Function</a:t>
            </a:r>
            <a:r>
              <a:rPr lang="en-US" dirty="0"/>
              <a:t> is a series of </a:t>
            </a:r>
            <a:r>
              <a:rPr lang="en-US" b="1" dirty="0"/>
              <a:t>Python</a:t>
            </a:r>
            <a:r>
              <a:rPr lang="en-US" dirty="0"/>
              <a:t> statements begins by a </a:t>
            </a:r>
            <a:r>
              <a:rPr lang="en-US" b="1" dirty="0"/>
              <a:t>def</a:t>
            </a:r>
            <a:r>
              <a:rPr lang="en-US" dirty="0"/>
              <a:t> , followed by the </a:t>
            </a:r>
            <a:r>
              <a:rPr lang="en-US" b="1" dirty="0"/>
              <a:t>function</a:t>
            </a:r>
            <a:r>
              <a:rPr lang="en-US" dirty="0"/>
              <a:t> name and enclosed in parenthesis. A </a:t>
            </a:r>
            <a:r>
              <a:rPr lang="en-US" b="1" dirty="0"/>
              <a:t>Function</a:t>
            </a:r>
            <a:r>
              <a:rPr lang="en-US" dirty="0"/>
              <a:t> may or may not return a value. </a:t>
            </a:r>
          </a:p>
          <a:p>
            <a:endParaRPr lang="en-US" dirty="0"/>
          </a:p>
          <a:p>
            <a:r>
              <a:rPr lang="en-US" dirty="0"/>
              <a:t>A </a:t>
            </a:r>
            <a:r>
              <a:rPr lang="en-US" b="1" dirty="0"/>
              <a:t>Function procedure</a:t>
            </a:r>
            <a:r>
              <a:rPr lang="en-US" dirty="0"/>
              <a:t> can take arguments (constants, variables, or expressions that are passed by a calling </a:t>
            </a:r>
            <a:r>
              <a:rPr lang="en-US" b="1" dirty="0"/>
              <a:t>procedure</a:t>
            </a:r>
            <a:r>
              <a:rPr lang="en-US" dirty="0"/>
              <a:t>).</a:t>
            </a:r>
          </a:p>
        </p:txBody>
      </p:sp>
      <p:sp>
        <p:nvSpPr>
          <p:cNvPr id="4" name="Rectangle 3">
            <a:extLst>
              <a:ext uri="{FF2B5EF4-FFF2-40B4-BE49-F238E27FC236}">
                <a16:creationId xmlns:a16="http://schemas.microsoft.com/office/drawing/2014/main" id="{DD9F00CE-CD67-40BB-B99A-E03353C8A0E2}"/>
              </a:ext>
            </a:extLst>
          </p:cNvPr>
          <p:cNvSpPr/>
          <p:nvPr/>
        </p:nvSpPr>
        <p:spPr>
          <a:xfrm>
            <a:off x="1092437" y="2894553"/>
            <a:ext cx="6204247" cy="646331"/>
          </a:xfrm>
          <a:prstGeom prst="rect">
            <a:avLst/>
          </a:prstGeom>
        </p:spPr>
        <p:txBody>
          <a:bodyPr wrap="square">
            <a:spAutoFit/>
          </a:bodyPr>
          <a:lstStyle/>
          <a:p>
            <a:r>
              <a:rPr lang="en-US" dirty="0"/>
              <a:t>In general, a procedure is a sequence of instructions.</a:t>
            </a:r>
            <a:br>
              <a:rPr lang="en-US" dirty="0"/>
            </a:br>
            <a:r>
              <a:rPr lang="en-US" dirty="0"/>
              <a:t>A function can be the same, but it usually returns a result.</a:t>
            </a:r>
          </a:p>
        </p:txBody>
      </p:sp>
      <p:sp>
        <p:nvSpPr>
          <p:cNvPr id="5" name="Rectangle 4">
            <a:extLst>
              <a:ext uri="{FF2B5EF4-FFF2-40B4-BE49-F238E27FC236}">
                <a16:creationId xmlns:a16="http://schemas.microsoft.com/office/drawing/2014/main" id="{26866C53-5648-4CBA-82DD-7D191FD5733F}"/>
              </a:ext>
            </a:extLst>
          </p:cNvPr>
          <p:cNvSpPr/>
          <p:nvPr/>
        </p:nvSpPr>
        <p:spPr>
          <a:xfrm>
            <a:off x="1092437" y="3655614"/>
            <a:ext cx="10007126" cy="1477328"/>
          </a:xfrm>
          <a:prstGeom prst="rect">
            <a:avLst/>
          </a:prstGeom>
        </p:spPr>
        <p:txBody>
          <a:bodyPr wrap="square">
            <a:spAutoFit/>
          </a:bodyPr>
          <a:lstStyle/>
          <a:p>
            <a:r>
              <a:rPr lang="en-US" dirty="0"/>
              <a:t>A Function is a series of Python statements begins by a def, followed by the function name and enclosed in parenthesis. A Function may or may not return a value. </a:t>
            </a:r>
          </a:p>
          <a:p>
            <a:endParaRPr lang="en-US" dirty="0"/>
          </a:p>
          <a:p>
            <a:r>
              <a:rPr lang="en-US" dirty="0"/>
              <a:t>A Function procedure can take arguments (constants, variables, or expressions that are passed by a calling procedure).</a:t>
            </a:r>
          </a:p>
        </p:txBody>
      </p:sp>
      <p:sp>
        <p:nvSpPr>
          <p:cNvPr id="6" name="Rectangle 5">
            <a:extLst>
              <a:ext uri="{FF2B5EF4-FFF2-40B4-BE49-F238E27FC236}">
                <a16:creationId xmlns:a16="http://schemas.microsoft.com/office/drawing/2014/main" id="{A14CAC97-2810-4009-A8A6-F0F2A0984A88}"/>
              </a:ext>
            </a:extLst>
          </p:cNvPr>
          <p:cNvSpPr/>
          <p:nvPr/>
        </p:nvSpPr>
        <p:spPr>
          <a:xfrm>
            <a:off x="1143713" y="5362402"/>
            <a:ext cx="10146706" cy="923330"/>
          </a:xfrm>
          <a:prstGeom prst="rect">
            <a:avLst/>
          </a:prstGeom>
        </p:spPr>
        <p:txBody>
          <a:bodyPr wrap="square">
            <a:spAutoFit/>
          </a:bodyPr>
          <a:lstStyle/>
          <a:p>
            <a:r>
              <a:rPr lang="en-US" dirty="0"/>
              <a:t>A Function is a series of Python statements begins by a def, followed by the function name and enclosed in parenthesis. A Function may or may not return a value. A Function procedure can take arguments (constants, variables, or expressions that are passed by a calling procedure).</a:t>
            </a:r>
          </a:p>
        </p:txBody>
      </p:sp>
      <p:sp>
        <p:nvSpPr>
          <p:cNvPr id="7" name="TextBox 6">
            <a:extLst>
              <a:ext uri="{FF2B5EF4-FFF2-40B4-BE49-F238E27FC236}">
                <a16:creationId xmlns:a16="http://schemas.microsoft.com/office/drawing/2014/main" id="{2B18BBDF-DE67-4E59-AAF6-34F40F0D5F27}"/>
              </a:ext>
            </a:extLst>
          </p:cNvPr>
          <p:cNvSpPr txBox="1"/>
          <p:nvPr/>
        </p:nvSpPr>
        <p:spPr>
          <a:xfrm>
            <a:off x="582662" y="293674"/>
            <a:ext cx="6960175" cy="769441"/>
          </a:xfrm>
          <a:prstGeom prst="rect">
            <a:avLst/>
          </a:prstGeom>
          <a:noFill/>
        </p:spPr>
        <p:txBody>
          <a:bodyPr wrap="none" rtlCol="0">
            <a:spAutoFit/>
          </a:bodyPr>
          <a:lstStyle/>
          <a:p>
            <a:r>
              <a:rPr lang="en-US" sz="4400" b="1" dirty="0"/>
              <a:t>Function or Procedure?.....=&gt;</a:t>
            </a:r>
          </a:p>
        </p:txBody>
      </p:sp>
      <p:sp>
        <p:nvSpPr>
          <p:cNvPr id="8" name="TextBox 7">
            <a:extLst>
              <a:ext uri="{FF2B5EF4-FFF2-40B4-BE49-F238E27FC236}">
                <a16:creationId xmlns:a16="http://schemas.microsoft.com/office/drawing/2014/main" id="{99D240A8-2EAF-4209-8437-9A41F1473571}"/>
              </a:ext>
            </a:extLst>
          </p:cNvPr>
          <p:cNvSpPr txBox="1"/>
          <p:nvPr/>
        </p:nvSpPr>
        <p:spPr>
          <a:xfrm>
            <a:off x="7594113" y="242038"/>
            <a:ext cx="3505450" cy="830997"/>
          </a:xfrm>
          <a:prstGeom prst="rect">
            <a:avLst/>
          </a:prstGeom>
          <a:solidFill>
            <a:srgbClr val="00B050"/>
          </a:solidFill>
        </p:spPr>
        <p:txBody>
          <a:bodyPr wrap="square" rtlCol="0">
            <a:spAutoFit/>
          </a:bodyPr>
          <a:lstStyle/>
          <a:p>
            <a:r>
              <a:rPr lang="en-US" sz="4800" b="1" dirty="0"/>
              <a:t>FUNCTION</a:t>
            </a:r>
          </a:p>
        </p:txBody>
      </p:sp>
    </p:spTree>
    <p:extLst>
      <p:ext uri="{BB962C8B-B14F-4D97-AF65-F5344CB8AC3E}">
        <p14:creationId xmlns:p14="http://schemas.microsoft.com/office/powerpoint/2010/main" val="42668131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able&#10;&#10;Description automatically generated">
            <a:extLst>
              <a:ext uri="{FF2B5EF4-FFF2-40B4-BE49-F238E27FC236}">
                <a16:creationId xmlns:a16="http://schemas.microsoft.com/office/drawing/2014/main" id="{984149DD-6B55-4425-8617-3E1DA91A9BDE}"/>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067983" y="1181282"/>
            <a:ext cx="6372225" cy="5143500"/>
          </a:xfrm>
          <a:prstGeom prst="rect">
            <a:avLst/>
          </a:prstGeom>
        </p:spPr>
      </p:pic>
      <p:sp>
        <p:nvSpPr>
          <p:cNvPr id="4" name="Rectangle 3">
            <a:extLst>
              <a:ext uri="{FF2B5EF4-FFF2-40B4-BE49-F238E27FC236}">
                <a16:creationId xmlns:a16="http://schemas.microsoft.com/office/drawing/2014/main" id="{512AAF5F-CF03-495E-8BB1-C184C37C0762}"/>
              </a:ext>
            </a:extLst>
          </p:cNvPr>
          <p:cNvSpPr/>
          <p:nvPr/>
        </p:nvSpPr>
        <p:spPr>
          <a:xfrm>
            <a:off x="757727" y="6436586"/>
            <a:ext cx="10992740" cy="369332"/>
          </a:xfrm>
          <a:prstGeom prst="rect">
            <a:avLst/>
          </a:prstGeom>
        </p:spPr>
        <p:txBody>
          <a:bodyPr wrap="square">
            <a:spAutoFit/>
          </a:bodyPr>
          <a:lstStyle/>
          <a:p>
            <a:r>
              <a:rPr lang="en-US" dirty="0"/>
              <a:t>https://heathermicrobiologyjackson.wordpress.com/2013/06/12/an-introduction-to-metric-prefixes/</a:t>
            </a:r>
          </a:p>
        </p:txBody>
      </p:sp>
      <p:sp>
        <p:nvSpPr>
          <p:cNvPr id="5" name="TextBox 4">
            <a:extLst>
              <a:ext uri="{FF2B5EF4-FFF2-40B4-BE49-F238E27FC236}">
                <a16:creationId xmlns:a16="http://schemas.microsoft.com/office/drawing/2014/main" id="{4C9F8150-AE6E-45A8-941E-8DB8B76E4DE9}"/>
              </a:ext>
            </a:extLst>
          </p:cNvPr>
          <p:cNvSpPr txBox="1"/>
          <p:nvPr/>
        </p:nvSpPr>
        <p:spPr>
          <a:xfrm>
            <a:off x="4602971" y="361593"/>
            <a:ext cx="3384581" cy="707886"/>
          </a:xfrm>
          <a:prstGeom prst="rect">
            <a:avLst/>
          </a:prstGeom>
          <a:noFill/>
        </p:spPr>
        <p:txBody>
          <a:bodyPr wrap="none" rtlCol="0">
            <a:spAutoFit/>
          </a:bodyPr>
          <a:lstStyle/>
          <a:p>
            <a:r>
              <a:rPr lang="en-US" sz="4000" b="1" dirty="0"/>
              <a:t>Metric Prefixes</a:t>
            </a:r>
          </a:p>
        </p:txBody>
      </p:sp>
    </p:spTree>
    <p:extLst>
      <p:ext uri="{BB962C8B-B14F-4D97-AF65-F5344CB8AC3E}">
        <p14:creationId xmlns:p14="http://schemas.microsoft.com/office/powerpoint/2010/main" val="256111539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CB5250C-3DE3-42AE-AC14-F0BA394729D3}"/>
              </a:ext>
            </a:extLst>
          </p:cNvPr>
          <p:cNvSpPr/>
          <p:nvPr/>
        </p:nvSpPr>
        <p:spPr>
          <a:xfrm>
            <a:off x="0" y="0"/>
            <a:ext cx="12192000" cy="69220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a:extLst>
              <a:ext uri="{FF2B5EF4-FFF2-40B4-BE49-F238E27FC236}">
                <a16:creationId xmlns:a16="http://schemas.microsoft.com/office/drawing/2014/main" id="{600DEF05-A769-4E33-BB2D-11F934AB2DBE}"/>
              </a:ext>
            </a:extLst>
          </p:cNvPr>
          <p:cNvSpPr txBox="1"/>
          <p:nvPr/>
        </p:nvSpPr>
        <p:spPr>
          <a:xfrm>
            <a:off x="829237" y="2162086"/>
            <a:ext cx="10533525" cy="2215991"/>
          </a:xfrm>
          <a:prstGeom prst="rect">
            <a:avLst/>
          </a:prstGeom>
          <a:noFill/>
        </p:spPr>
        <p:txBody>
          <a:bodyPr wrap="none" rtlCol="0">
            <a:spAutoFit/>
          </a:bodyPr>
          <a:lstStyle/>
          <a:p>
            <a:r>
              <a:rPr lang="en-US" sz="13800" b="1" dirty="0"/>
              <a:t>CODE REVIEW</a:t>
            </a:r>
          </a:p>
        </p:txBody>
      </p:sp>
    </p:spTree>
    <p:extLst>
      <p:ext uri="{BB962C8B-B14F-4D97-AF65-F5344CB8AC3E}">
        <p14:creationId xmlns:p14="http://schemas.microsoft.com/office/powerpoint/2010/main" val="35360597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1A1B9E3-5736-4F0D-B889-FA00D8A7B159}"/>
              </a:ext>
            </a:extLst>
          </p:cNvPr>
          <p:cNvSpPr txBox="1"/>
          <p:nvPr/>
        </p:nvSpPr>
        <p:spPr>
          <a:xfrm>
            <a:off x="6096000" y="1359520"/>
            <a:ext cx="5828455" cy="584775"/>
          </a:xfrm>
          <a:prstGeom prst="rect">
            <a:avLst/>
          </a:prstGeom>
          <a:noFill/>
        </p:spPr>
        <p:txBody>
          <a:bodyPr wrap="none" rtlCol="0">
            <a:spAutoFit/>
          </a:bodyPr>
          <a:lstStyle/>
          <a:p>
            <a:r>
              <a:rPr lang="en-US" sz="3200" b="1" dirty="0"/>
              <a:t>Module containing two functions</a:t>
            </a:r>
          </a:p>
        </p:txBody>
      </p:sp>
      <p:sp>
        <p:nvSpPr>
          <p:cNvPr id="4" name="TextBox 3">
            <a:extLst>
              <a:ext uri="{FF2B5EF4-FFF2-40B4-BE49-F238E27FC236}">
                <a16:creationId xmlns:a16="http://schemas.microsoft.com/office/drawing/2014/main" id="{54ED22BA-CFFF-468E-AB74-0B138B9A872D}"/>
              </a:ext>
            </a:extLst>
          </p:cNvPr>
          <p:cNvSpPr txBox="1"/>
          <p:nvPr/>
        </p:nvSpPr>
        <p:spPr>
          <a:xfrm>
            <a:off x="245785" y="1236410"/>
            <a:ext cx="5177136" cy="830997"/>
          </a:xfrm>
          <a:prstGeom prst="rect">
            <a:avLst/>
          </a:prstGeom>
          <a:noFill/>
        </p:spPr>
        <p:txBody>
          <a:bodyPr wrap="square" rtlCol="0">
            <a:spAutoFit/>
          </a:bodyPr>
          <a:lstStyle/>
          <a:p>
            <a:r>
              <a:rPr lang="en-US" sz="2400" b="1" dirty="0"/>
              <a:t>Main program importing one module and calling two function from module</a:t>
            </a:r>
          </a:p>
        </p:txBody>
      </p:sp>
      <p:pic>
        <p:nvPicPr>
          <p:cNvPr id="5" name="Picture 4">
            <a:extLst>
              <a:ext uri="{FF2B5EF4-FFF2-40B4-BE49-F238E27FC236}">
                <a16:creationId xmlns:a16="http://schemas.microsoft.com/office/drawing/2014/main" id="{F1DAA8DB-7CD0-4627-9E38-A4692981AC1A}"/>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5954352" y="2067407"/>
            <a:ext cx="6195455" cy="4376584"/>
          </a:xfrm>
          <a:prstGeom prst="rect">
            <a:avLst/>
          </a:prstGeom>
        </p:spPr>
      </p:pic>
      <p:sp>
        <p:nvSpPr>
          <p:cNvPr id="6" name="TextBox 5">
            <a:extLst>
              <a:ext uri="{FF2B5EF4-FFF2-40B4-BE49-F238E27FC236}">
                <a16:creationId xmlns:a16="http://schemas.microsoft.com/office/drawing/2014/main" id="{B6897F94-7B9E-46FC-982D-BC419B6E72D2}"/>
              </a:ext>
            </a:extLst>
          </p:cNvPr>
          <p:cNvSpPr txBox="1"/>
          <p:nvPr/>
        </p:nvSpPr>
        <p:spPr>
          <a:xfrm>
            <a:off x="4255477" y="151610"/>
            <a:ext cx="3922869" cy="769441"/>
          </a:xfrm>
          <a:prstGeom prst="rect">
            <a:avLst/>
          </a:prstGeom>
          <a:noFill/>
        </p:spPr>
        <p:txBody>
          <a:bodyPr wrap="none" rtlCol="0">
            <a:spAutoFit/>
          </a:bodyPr>
          <a:lstStyle/>
          <a:p>
            <a:r>
              <a:rPr lang="en-US" sz="4400" b="1" dirty="0"/>
              <a:t>Calling Modules</a:t>
            </a:r>
          </a:p>
        </p:txBody>
      </p:sp>
      <p:pic>
        <p:nvPicPr>
          <p:cNvPr id="9" name="Picture 8">
            <a:extLst>
              <a:ext uri="{FF2B5EF4-FFF2-40B4-BE49-F238E27FC236}">
                <a16:creationId xmlns:a16="http://schemas.microsoft.com/office/drawing/2014/main" id="{6D0661B4-065F-45B8-A567-EA6A8A88D8B9}"/>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12181" y="2067407"/>
            <a:ext cx="5708567" cy="4376584"/>
          </a:xfrm>
          <a:prstGeom prst="rect">
            <a:avLst/>
          </a:prstGeom>
        </p:spPr>
      </p:pic>
      <p:sp>
        <p:nvSpPr>
          <p:cNvPr id="7" name="TextBox 6">
            <a:extLst>
              <a:ext uri="{FF2B5EF4-FFF2-40B4-BE49-F238E27FC236}">
                <a16:creationId xmlns:a16="http://schemas.microsoft.com/office/drawing/2014/main" id="{93611A5F-F836-4A5C-A8E2-FCB313A623FB}"/>
              </a:ext>
            </a:extLst>
          </p:cNvPr>
          <p:cNvSpPr txBox="1"/>
          <p:nvPr/>
        </p:nvSpPr>
        <p:spPr>
          <a:xfrm>
            <a:off x="84046" y="5045084"/>
            <a:ext cx="4845622" cy="338554"/>
          </a:xfrm>
          <a:prstGeom prst="rect">
            <a:avLst/>
          </a:prstGeom>
          <a:noFill/>
        </p:spPr>
        <p:txBody>
          <a:bodyPr wrap="none" rtlCol="0">
            <a:spAutoFit/>
          </a:bodyPr>
          <a:lstStyle/>
          <a:p>
            <a:r>
              <a:rPr lang="en-US" sz="1600" dirty="0">
                <a:solidFill>
                  <a:srgbClr val="FF0000"/>
                </a:solidFill>
              </a:rPr>
              <a:t># </a:t>
            </a:r>
            <a:r>
              <a:rPr lang="en-US" sz="1600" dirty="0" err="1">
                <a:solidFill>
                  <a:srgbClr val="FF0000"/>
                </a:solidFill>
              </a:rPr>
              <a:t>M.multiply</a:t>
            </a:r>
            <a:r>
              <a:rPr lang="en-US" sz="1600" dirty="0">
                <a:solidFill>
                  <a:srgbClr val="FF0000"/>
                </a:solidFill>
              </a:rPr>
              <a:t>(</a:t>
            </a:r>
            <a:r>
              <a:rPr lang="en-US" sz="1600" dirty="0" err="1">
                <a:solidFill>
                  <a:srgbClr val="FF0000"/>
                </a:solidFill>
              </a:rPr>
              <a:t>x,y</a:t>
            </a:r>
            <a:r>
              <a:rPr lang="en-US" sz="1600" dirty="0">
                <a:solidFill>
                  <a:srgbClr val="FF0000"/>
                </a:solidFill>
              </a:rPr>
              <a:t>) is the same as </a:t>
            </a:r>
            <a:r>
              <a:rPr lang="en-US" sz="1600" dirty="0" err="1">
                <a:solidFill>
                  <a:srgbClr val="FF0000"/>
                </a:solidFill>
              </a:rPr>
              <a:t>myModule.multiply</a:t>
            </a:r>
            <a:r>
              <a:rPr lang="en-US" sz="1600" dirty="0">
                <a:solidFill>
                  <a:srgbClr val="FF0000"/>
                </a:solidFill>
              </a:rPr>
              <a:t>(</a:t>
            </a:r>
            <a:r>
              <a:rPr lang="en-US" sz="1600" dirty="0" err="1">
                <a:solidFill>
                  <a:srgbClr val="FF0000"/>
                </a:solidFill>
              </a:rPr>
              <a:t>x,y</a:t>
            </a:r>
            <a:r>
              <a:rPr lang="en-US" sz="1600" dirty="0">
                <a:solidFill>
                  <a:srgbClr val="FF0000"/>
                </a:solidFill>
              </a:rPr>
              <a:t>)</a:t>
            </a:r>
          </a:p>
        </p:txBody>
      </p:sp>
    </p:spTree>
    <p:extLst>
      <p:ext uri="{BB962C8B-B14F-4D97-AF65-F5344CB8AC3E}">
        <p14:creationId xmlns:p14="http://schemas.microsoft.com/office/powerpoint/2010/main" val="18335243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152DB13D-C86B-4BD9-A6BB-DE2FE473AF85}"/>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0" y="1747039"/>
            <a:ext cx="12141432" cy="2662591"/>
          </a:xfrm>
          <a:prstGeom prst="rect">
            <a:avLst/>
          </a:prstGeom>
        </p:spPr>
      </p:pic>
      <p:sp>
        <p:nvSpPr>
          <p:cNvPr id="16" name="Oval 15">
            <a:extLst>
              <a:ext uri="{FF2B5EF4-FFF2-40B4-BE49-F238E27FC236}">
                <a16:creationId xmlns:a16="http://schemas.microsoft.com/office/drawing/2014/main" id="{18775C4A-E85F-4CC8-83D3-73EAF65D3E74}"/>
              </a:ext>
            </a:extLst>
          </p:cNvPr>
          <p:cNvSpPr/>
          <p:nvPr/>
        </p:nvSpPr>
        <p:spPr>
          <a:xfrm>
            <a:off x="2137024" y="3402294"/>
            <a:ext cx="3261946" cy="53633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B2812225-7B0A-40C5-9713-04FA138B5795}"/>
              </a:ext>
            </a:extLst>
          </p:cNvPr>
          <p:cNvSpPr txBox="1"/>
          <p:nvPr/>
        </p:nvSpPr>
        <p:spPr>
          <a:xfrm>
            <a:off x="9602380" y="0"/>
            <a:ext cx="2589620" cy="769441"/>
          </a:xfrm>
          <a:prstGeom prst="rect">
            <a:avLst/>
          </a:prstGeom>
          <a:solidFill>
            <a:srgbClr val="0070C0"/>
          </a:solidFill>
        </p:spPr>
        <p:txBody>
          <a:bodyPr wrap="none" rtlCol="0">
            <a:spAutoFit/>
          </a:bodyPr>
          <a:lstStyle/>
          <a:p>
            <a:r>
              <a:rPr lang="en-US" sz="4400" dirty="0">
                <a:solidFill>
                  <a:schemeClr val="bg1"/>
                </a:solidFill>
              </a:rPr>
              <a:t>main_1.py</a:t>
            </a:r>
          </a:p>
        </p:txBody>
      </p:sp>
      <p:sp>
        <p:nvSpPr>
          <p:cNvPr id="19" name="TextBox 18">
            <a:extLst>
              <a:ext uri="{FF2B5EF4-FFF2-40B4-BE49-F238E27FC236}">
                <a16:creationId xmlns:a16="http://schemas.microsoft.com/office/drawing/2014/main" id="{C8300EC6-707F-4069-AEF5-652935BC30B9}"/>
              </a:ext>
            </a:extLst>
          </p:cNvPr>
          <p:cNvSpPr txBox="1"/>
          <p:nvPr/>
        </p:nvSpPr>
        <p:spPr>
          <a:xfrm>
            <a:off x="1356577" y="169276"/>
            <a:ext cx="8309968" cy="1200329"/>
          </a:xfrm>
          <a:prstGeom prst="rect">
            <a:avLst/>
          </a:prstGeom>
          <a:noFill/>
        </p:spPr>
        <p:txBody>
          <a:bodyPr wrap="none" rtlCol="0">
            <a:spAutoFit/>
          </a:bodyPr>
          <a:lstStyle/>
          <a:p>
            <a:pPr algn="ctr"/>
            <a:r>
              <a:rPr lang="en-US" sz="3600" b="1" dirty="0"/>
              <a:t>Example of Using Functions to Make Code </a:t>
            </a:r>
          </a:p>
          <a:p>
            <a:pPr algn="ctr"/>
            <a:r>
              <a:rPr lang="en-US" sz="3600" b="1" u="sng" dirty="0"/>
              <a:t>Readable and Manageable</a:t>
            </a:r>
          </a:p>
        </p:txBody>
      </p:sp>
    </p:spTree>
    <p:extLst>
      <p:ext uri="{BB962C8B-B14F-4D97-AF65-F5344CB8AC3E}">
        <p14:creationId xmlns:p14="http://schemas.microsoft.com/office/powerpoint/2010/main" val="11762944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58A6771-EFCF-4BF5-AC27-C62EBDCD3AE6}"/>
              </a:ext>
            </a:extLst>
          </p:cNvPr>
          <p:cNvSpPr/>
          <p:nvPr/>
        </p:nvSpPr>
        <p:spPr>
          <a:xfrm>
            <a:off x="253525" y="546520"/>
            <a:ext cx="11684950" cy="4832092"/>
          </a:xfrm>
          <a:prstGeom prst="rect">
            <a:avLst/>
          </a:prstGeom>
        </p:spPr>
        <p:txBody>
          <a:bodyPr wrap="square">
            <a:spAutoFit/>
          </a:bodyPr>
          <a:lstStyle/>
          <a:p>
            <a:r>
              <a:rPr lang="en-US" sz="2800" dirty="0"/>
              <a:t>CSC698</a:t>
            </a:r>
            <a:br>
              <a:rPr lang="en-US" sz="2800" dirty="0"/>
            </a:br>
            <a:r>
              <a:rPr lang="en-US" sz="2800" b="1" dirty="0"/>
              <a:t>Wednesday Oct 21, 2020</a:t>
            </a:r>
            <a:endParaRPr lang="en-US" sz="2800" dirty="0"/>
          </a:p>
          <a:p>
            <a:endParaRPr lang="en-US" sz="2800" dirty="0"/>
          </a:p>
          <a:p>
            <a:pPr marL="342900" indent="-342900">
              <a:buFont typeface="+mj-lt"/>
              <a:buAutoNum type="arabicPeriod"/>
            </a:pPr>
            <a:r>
              <a:rPr lang="en-US" sz="2800" b="1" dirty="0"/>
              <a:t>Review: </a:t>
            </a:r>
            <a:r>
              <a:rPr lang="en-US" sz="2800" dirty="0"/>
              <a:t>Reject grid image with mouse, save list (20 min, 12:30 to 12:50 pm)</a:t>
            </a:r>
          </a:p>
          <a:p>
            <a:pPr marL="342900" indent="-342900">
              <a:buFont typeface="+mj-lt"/>
              <a:buAutoNum type="arabicPeriod"/>
            </a:pPr>
            <a:r>
              <a:rPr lang="en-US" sz="2800" b="1" dirty="0"/>
              <a:t>Homework #10 </a:t>
            </a:r>
            <a:r>
              <a:rPr lang="en-US" sz="2800" dirty="0"/>
              <a:t>Assignment review (10 min, 12:50 to 1:00 pm)</a:t>
            </a:r>
          </a:p>
          <a:p>
            <a:pPr marL="342900" indent="-342900">
              <a:buFont typeface="+mj-lt"/>
              <a:buAutoNum type="arabicPeriod"/>
            </a:pPr>
            <a:r>
              <a:rPr lang="en-US" sz="2800" b="1" dirty="0"/>
              <a:t>Mini-Assignment </a:t>
            </a:r>
            <a:r>
              <a:rPr lang="en-US" sz="2800" dirty="0"/>
              <a:t>Breakout Rooms (20 min, 1:00 to 1:20 pm)</a:t>
            </a:r>
          </a:p>
          <a:p>
            <a:pPr marL="800100" lvl="1" indent="-342900">
              <a:buFont typeface="+mj-lt"/>
              <a:buAutoNum type="alphaLcPeriod"/>
            </a:pPr>
            <a:r>
              <a:rPr lang="en-US" sz="2800" dirty="0"/>
              <a:t>Python Skills Code Demo</a:t>
            </a:r>
          </a:p>
          <a:p>
            <a:pPr marL="800100" lvl="1" indent="-342900">
              <a:buFont typeface="+mj-lt"/>
              <a:buAutoNum type="alphaLcPeriod"/>
            </a:pPr>
            <a:r>
              <a:rPr lang="en-US" sz="2800" dirty="0"/>
              <a:t>Review Cheat Sheets  </a:t>
            </a:r>
          </a:p>
          <a:p>
            <a:pPr marL="342900" indent="-342900">
              <a:buFont typeface="+mj-lt"/>
              <a:buAutoNum type="arabicPeriod"/>
            </a:pPr>
            <a:r>
              <a:rPr lang="en-US" sz="2800" b="1" dirty="0"/>
              <a:t>Group Discussion </a:t>
            </a:r>
            <a:r>
              <a:rPr lang="en-US" sz="2800" dirty="0"/>
              <a:t>(25 min, 1:20 to 1:45 pm)</a:t>
            </a:r>
          </a:p>
          <a:p>
            <a:pPr marL="800100" lvl="1" indent="-342900">
              <a:buFont typeface="+mj-lt"/>
              <a:buAutoNum type="alphaLcPeriod"/>
            </a:pPr>
            <a:r>
              <a:rPr lang="en-US" sz="2800" dirty="0"/>
              <a:t>Python Skills Code Demo</a:t>
            </a:r>
          </a:p>
          <a:p>
            <a:pPr marL="800100" lvl="1" indent="-342900">
              <a:buFont typeface="+mj-lt"/>
              <a:buAutoNum type="alphaLcPeriod"/>
            </a:pPr>
            <a:r>
              <a:rPr lang="en-US" sz="2800" dirty="0"/>
              <a:t>Review Cheat Sheets </a:t>
            </a:r>
          </a:p>
        </p:txBody>
      </p:sp>
    </p:spTree>
    <p:extLst>
      <p:ext uri="{BB962C8B-B14F-4D97-AF65-F5344CB8AC3E}">
        <p14:creationId xmlns:p14="http://schemas.microsoft.com/office/powerpoint/2010/main" val="323437245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03A611A-F76E-43CE-92D6-9425D71643D7}"/>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421592" y="0"/>
            <a:ext cx="11929929" cy="6858000"/>
          </a:xfrm>
          <a:prstGeom prst="rect">
            <a:avLst/>
          </a:prstGeom>
        </p:spPr>
      </p:pic>
      <p:sp>
        <p:nvSpPr>
          <p:cNvPr id="3" name="TextBox 2">
            <a:extLst>
              <a:ext uri="{FF2B5EF4-FFF2-40B4-BE49-F238E27FC236}">
                <a16:creationId xmlns:a16="http://schemas.microsoft.com/office/drawing/2014/main" id="{FB8081DB-F2B0-4DFE-9846-FF9CC9FDC0D3}"/>
              </a:ext>
            </a:extLst>
          </p:cNvPr>
          <p:cNvSpPr txBox="1"/>
          <p:nvPr/>
        </p:nvSpPr>
        <p:spPr>
          <a:xfrm>
            <a:off x="8814527" y="0"/>
            <a:ext cx="3536994" cy="769441"/>
          </a:xfrm>
          <a:prstGeom prst="rect">
            <a:avLst/>
          </a:prstGeom>
          <a:solidFill>
            <a:srgbClr val="0070C0"/>
          </a:solidFill>
        </p:spPr>
        <p:txBody>
          <a:bodyPr wrap="none" rtlCol="0">
            <a:spAutoFit/>
          </a:bodyPr>
          <a:lstStyle/>
          <a:p>
            <a:r>
              <a:rPr lang="en-US" sz="4400" dirty="0">
                <a:solidFill>
                  <a:schemeClr val="bg1"/>
                </a:solidFill>
              </a:rPr>
              <a:t>Common_3.py</a:t>
            </a:r>
          </a:p>
        </p:txBody>
      </p:sp>
      <p:sp>
        <p:nvSpPr>
          <p:cNvPr id="4" name="TextBox 3">
            <a:extLst>
              <a:ext uri="{FF2B5EF4-FFF2-40B4-BE49-F238E27FC236}">
                <a16:creationId xmlns:a16="http://schemas.microsoft.com/office/drawing/2014/main" id="{36F05E4F-B874-44FD-9B06-D4EF70853525}"/>
              </a:ext>
            </a:extLst>
          </p:cNvPr>
          <p:cNvSpPr txBox="1"/>
          <p:nvPr/>
        </p:nvSpPr>
        <p:spPr>
          <a:xfrm>
            <a:off x="92591" y="166568"/>
            <a:ext cx="329001" cy="6694140"/>
          </a:xfrm>
          <a:prstGeom prst="rect">
            <a:avLst/>
          </a:prstGeom>
          <a:solidFill>
            <a:schemeClr val="bg1">
              <a:lumMod val="95000"/>
            </a:schemeClr>
          </a:solidFill>
        </p:spPr>
        <p:txBody>
          <a:bodyPr wrap="none" rtlCol="0">
            <a:spAutoFit/>
          </a:bodyPr>
          <a:lstStyle/>
          <a:p>
            <a:pPr algn="r"/>
            <a:r>
              <a:rPr lang="en-US" sz="1100" dirty="0"/>
              <a:t>1</a:t>
            </a:r>
          </a:p>
          <a:p>
            <a:pPr algn="r"/>
            <a:r>
              <a:rPr lang="en-US" sz="1100" dirty="0"/>
              <a:t>2</a:t>
            </a:r>
          </a:p>
          <a:p>
            <a:pPr algn="r"/>
            <a:r>
              <a:rPr lang="en-US" sz="1100" dirty="0"/>
              <a:t>3</a:t>
            </a:r>
          </a:p>
          <a:p>
            <a:pPr algn="r"/>
            <a:r>
              <a:rPr lang="en-US" sz="1100" dirty="0"/>
              <a:t>4</a:t>
            </a:r>
          </a:p>
          <a:p>
            <a:pPr algn="r"/>
            <a:r>
              <a:rPr lang="en-US" sz="1100" dirty="0"/>
              <a:t>5</a:t>
            </a:r>
          </a:p>
          <a:p>
            <a:pPr algn="r"/>
            <a:r>
              <a:rPr lang="en-US" sz="1100" dirty="0"/>
              <a:t>6</a:t>
            </a:r>
          </a:p>
          <a:p>
            <a:pPr algn="r"/>
            <a:r>
              <a:rPr lang="en-US" sz="1100" dirty="0"/>
              <a:t>7</a:t>
            </a:r>
          </a:p>
          <a:p>
            <a:pPr algn="r"/>
            <a:r>
              <a:rPr lang="en-US" sz="1100" dirty="0"/>
              <a:t>8</a:t>
            </a:r>
          </a:p>
          <a:p>
            <a:pPr algn="r"/>
            <a:r>
              <a:rPr lang="en-US" sz="1100" dirty="0"/>
              <a:t>9</a:t>
            </a:r>
          </a:p>
          <a:p>
            <a:pPr algn="r"/>
            <a:r>
              <a:rPr lang="en-US" sz="1100" dirty="0"/>
              <a:t>10</a:t>
            </a:r>
          </a:p>
          <a:p>
            <a:pPr algn="r"/>
            <a:r>
              <a:rPr lang="en-US" sz="1100" dirty="0"/>
              <a:t>11</a:t>
            </a:r>
          </a:p>
          <a:p>
            <a:pPr algn="r"/>
            <a:r>
              <a:rPr lang="en-US" sz="1100" dirty="0"/>
              <a:t>12</a:t>
            </a:r>
          </a:p>
          <a:p>
            <a:pPr algn="r"/>
            <a:r>
              <a:rPr lang="en-US" sz="1100" dirty="0"/>
              <a:t>13</a:t>
            </a:r>
          </a:p>
          <a:p>
            <a:pPr algn="r"/>
            <a:r>
              <a:rPr lang="en-US" sz="1100" dirty="0"/>
              <a:t>14</a:t>
            </a:r>
          </a:p>
          <a:p>
            <a:pPr algn="r"/>
            <a:r>
              <a:rPr lang="en-US" sz="1100" dirty="0"/>
              <a:t>15</a:t>
            </a:r>
          </a:p>
          <a:p>
            <a:pPr algn="r"/>
            <a:r>
              <a:rPr lang="en-US" sz="1100" dirty="0"/>
              <a:t>16</a:t>
            </a:r>
          </a:p>
          <a:p>
            <a:pPr algn="r"/>
            <a:r>
              <a:rPr lang="en-US" sz="1100" dirty="0"/>
              <a:t>17</a:t>
            </a:r>
          </a:p>
          <a:p>
            <a:pPr algn="r"/>
            <a:r>
              <a:rPr lang="en-US" sz="1100" dirty="0"/>
              <a:t>18</a:t>
            </a:r>
          </a:p>
          <a:p>
            <a:pPr algn="r"/>
            <a:r>
              <a:rPr lang="en-US" sz="1100" dirty="0"/>
              <a:t>19</a:t>
            </a:r>
          </a:p>
          <a:p>
            <a:pPr algn="r"/>
            <a:r>
              <a:rPr lang="en-US" sz="1100" dirty="0"/>
              <a:t>20</a:t>
            </a:r>
          </a:p>
          <a:p>
            <a:pPr algn="r"/>
            <a:r>
              <a:rPr lang="en-US" sz="1100" dirty="0"/>
              <a:t>21</a:t>
            </a:r>
          </a:p>
          <a:p>
            <a:pPr algn="r"/>
            <a:r>
              <a:rPr lang="en-US" sz="1100" dirty="0"/>
              <a:t>22</a:t>
            </a:r>
          </a:p>
          <a:p>
            <a:pPr algn="r"/>
            <a:r>
              <a:rPr lang="en-US" sz="1100" dirty="0"/>
              <a:t>23</a:t>
            </a:r>
          </a:p>
          <a:p>
            <a:pPr algn="r"/>
            <a:r>
              <a:rPr lang="en-US" sz="1100" dirty="0"/>
              <a:t>24</a:t>
            </a:r>
          </a:p>
          <a:p>
            <a:pPr algn="r"/>
            <a:r>
              <a:rPr lang="en-US" sz="1100" dirty="0"/>
              <a:t>25</a:t>
            </a:r>
          </a:p>
          <a:p>
            <a:pPr algn="r"/>
            <a:r>
              <a:rPr lang="en-US" sz="1100" dirty="0"/>
              <a:t>26</a:t>
            </a:r>
          </a:p>
          <a:p>
            <a:pPr algn="r"/>
            <a:r>
              <a:rPr lang="en-US" sz="1100" dirty="0"/>
              <a:t>27</a:t>
            </a:r>
          </a:p>
          <a:p>
            <a:pPr algn="r"/>
            <a:r>
              <a:rPr lang="en-US" sz="1100" dirty="0"/>
              <a:t>28</a:t>
            </a:r>
          </a:p>
          <a:p>
            <a:pPr algn="r"/>
            <a:r>
              <a:rPr lang="en-US" sz="1100" dirty="0"/>
              <a:t>29</a:t>
            </a:r>
          </a:p>
          <a:p>
            <a:pPr algn="r"/>
            <a:r>
              <a:rPr lang="en-US" sz="1100" dirty="0"/>
              <a:t>30</a:t>
            </a:r>
          </a:p>
          <a:p>
            <a:pPr algn="r"/>
            <a:r>
              <a:rPr lang="en-US" sz="1100" dirty="0"/>
              <a:t>31</a:t>
            </a:r>
          </a:p>
          <a:p>
            <a:pPr algn="r"/>
            <a:r>
              <a:rPr lang="en-US" sz="1100" dirty="0"/>
              <a:t>32</a:t>
            </a:r>
          </a:p>
          <a:p>
            <a:pPr algn="r"/>
            <a:r>
              <a:rPr lang="en-US" sz="1100" dirty="0"/>
              <a:t>33</a:t>
            </a:r>
          </a:p>
          <a:p>
            <a:pPr algn="r"/>
            <a:r>
              <a:rPr lang="en-US" sz="1100" dirty="0"/>
              <a:t>34</a:t>
            </a:r>
          </a:p>
          <a:p>
            <a:pPr algn="r"/>
            <a:r>
              <a:rPr lang="en-US" sz="1100" dirty="0"/>
              <a:t>35</a:t>
            </a:r>
          </a:p>
          <a:p>
            <a:pPr algn="r"/>
            <a:r>
              <a:rPr lang="en-US" sz="1100" dirty="0"/>
              <a:t>36</a:t>
            </a:r>
          </a:p>
          <a:p>
            <a:pPr algn="r"/>
            <a:r>
              <a:rPr lang="en-US" sz="1100" dirty="0"/>
              <a:t>37</a:t>
            </a:r>
          </a:p>
          <a:p>
            <a:pPr algn="r"/>
            <a:r>
              <a:rPr lang="en-US" sz="1100" dirty="0"/>
              <a:t>38</a:t>
            </a:r>
          </a:p>
          <a:p>
            <a:pPr algn="r"/>
            <a:r>
              <a:rPr lang="en-US" sz="1100" dirty="0"/>
              <a:t>39</a:t>
            </a:r>
          </a:p>
        </p:txBody>
      </p:sp>
      <p:sp>
        <p:nvSpPr>
          <p:cNvPr id="5" name="TextBox 4">
            <a:extLst>
              <a:ext uri="{FF2B5EF4-FFF2-40B4-BE49-F238E27FC236}">
                <a16:creationId xmlns:a16="http://schemas.microsoft.com/office/drawing/2014/main" id="{ED96BFBB-11A7-4982-A09D-2D0CE718DCE4}"/>
              </a:ext>
            </a:extLst>
          </p:cNvPr>
          <p:cNvSpPr txBox="1"/>
          <p:nvPr/>
        </p:nvSpPr>
        <p:spPr>
          <a:xfrm>
            <a:off x="3913126" y="-59661"/>
            <a:ext cx="4365747" cy="461665"/>
          </a:xfrm>
          <a:prstGeom prst="rect">
            <a:avLst/>
          </a:prstGeom>
          <a:noFill/>
        </p:spPr>
        <p:txBody>
          <a:bodyPr wrap="none" rtlCol="0">
            <a:spAutoFit/>
          </a:bodyPr>
          <a:lstStyle/>
          <a:p>
            <a:r>
              <a:rPr lang="en-US" sz="2400" b="1" dirty="0"/>
              <a:t>Constants Used By ALL Functions</a:t>
            </a:r>
          </a:p>
        </p:txBody>
      </p:sp>
    </p:spTree>
    <p:extLst>
      <p:ext uri="{BB962C8B-B14F-4D97-AF65-F5344CB8AC3E}">
        <p14:creationId xmlns:p14="http://schemas.microsoft.com/office/powerpoint/2010/main" val="383427501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76814947-F114-49B1-AFE9-BE81FFDE4877}"/>
              </a:ext>
            </a:extLst>
          </p:cNvPr>
          <p:cNvGrpSpPr/>
          <p:nvPr/>
        </p:nvGrpSpPr>
        <p:grpSpPr>
          <a:xfrm>
            <a:off x="6335195" y="0"/>
            <a:ext cx="5856805" cy="6737055"/>
            <a:chOff x="6334564" y="-341832"/>
            <a:chExt cx="5856805" cy="6737055"/>
          </a:xfrm>
        </p:grpSpPr>
        <p:sp>
          <p:nvSpPr>
            <p:cNvPr id="17" name="TextBox 16">
              <a:extLst>
                <a:ext uri="{FF2B5EF4-FFF2-40B4-BE49-F238E27FC236}">
                  <a16:creationId xmlns:a16="http://schemas.microsoft.com/office/drawing/2014/main" id="{11C14C54-ECA3-4758-84E5-0CD2D9D6CB2B}"/>
                </a:ext>
              </a:extLst>
            </p:cNvPr>
            <p:cNvSpPr txBox="1"/>
            <p:nvPr/>
          </p:nvSpPr>
          <p:spPr>
            <a:xfrm>
              <a:off x="6334564" y="378191"/>
              <a:ext cx="437317" cy="6017032"/>
            </a:xfrm>
            <a:prstGeom prst="rect">
              <a:avLst/>
            </a:prstGeom>
            <a:solidFill>
              <a:schemeClr val="bg1">
                <a:lumMod val="95000"/>
              </a:schemeClr>
            </a:solidFill>
          </p:spPr>
          <p:txBody>
            <a:bodyPr wrap="square" rtlCol="0">
              <a:spAutoFit/>
            </a:bodyPr>
            <a:lstStyle/>
            <a:p>
              <a:pPr algn="r"/>
              <a:r>
                <a:rPr lang="en-US" sz="1100" dirty="0"/>
                <a:t>1</a:t>
              </a:r>
            </a:p>
            <a:p>
              <a:pPr algn="r"/>
              <a:r>
                <a:rPr lang="en-US" sz="1100" dirty="0"/>
                <a:t>2</a:t>
              </a:r>
            </a:p>
            <a:p>
              <a:pPr algn="r"/>
              <a:r>
                <a:rPr lang="en-US" sz="1100" dirty="0"/>
                <a:t>3</a:t>
              </a:r>
            </a:p>
            <a:p>
              <a:pPr algn="r"/>
              <a:r>
                <a:rPr lang="en-US" sz="1100" dirty="0"/>
                <a:t>4</a:t>
              </a:r>
            </a:p>
            <a:p>
              <a:pPr algn="r"/>
              <a:r>
                <a:rPr lang="en-US" sz="1100" dirty="0"/>
                <a:t>5</a:t>
              </a:r>
            </a:p>
            <a:p>
              <a:pPr algn="r"/>
              <a:r>
                <a:rPr lang="en-US" sz="1100" dirty="0"/>
                <a:t>6</a:t>
              </a:r>
            </a:p>
            <a:p>
              <a:pPr algn="r"/>
              <a:r>
                <a:rPr lang="en-US" sz="1100" dirty="0"/>
                <a:t>7</a:t>
              </a:r>
            </a:p>
            <a:p>
              <a:pPr algn="r"/>
              <a:r>
                <a:rPr lang="en-US" sz="1100" dirty="0"/>
                <a:t>8</a:t>
              </a:r>
            </a:p>
            <a:p>
              <a:pPr algn="r"/>
              <a:r>
                <a:rPr lang="en-US" sz="1100" dirty="0"/>
                <a:t>9</a:t>
              </a:r>
            </a:p>
            <a:p>
              <a:pPr algn="r"/>
              <a:r>
                <a:rPr lang="en-US" sz="1100" dirty="0"/>
                <a:t>10</a:t>
              </a:r>
            </a:p>
            <a:p>
              <a:pPr algn="r"/>
              <a:r>
                <a:rPr lang="en-US" sz="1100" dirty="0"/>
                <a:t>11</a:t>
              </a:r>
            </a:p>
            <a:p>
              <a:pPr algn="r"/>
              <a:r>
                <a:rPr lang="en-US" sz="1100" dirty="0"/>
                <a:t>12</a:t>
              </a:r>
            </a:p>
            <a:p>
              <a:pPr algn="r"/>
              <a:r>
                <a:rPr lang="en-US" sz="1100" dirty="0"/>
                <a:t>13</a:t>
              </a:r>
            </a:p>
            <a:p>
              <a:pPr algn="r"/>
              <a:r>
                <a:rPr lang="en-US" sz="1100" dirty="0"/>
                <a:t>14</a:t>
              </a:r>
            </a:p>
            <a:p>
              <a:pPr algn="r"/>
              <a:r>
                <a:rPr lang="en-US" sz="1100" dirty="0"/>
                <a:t>15</a:t>
              </a:r>
            </a:p>
            <a:p>
              <a:pPr algn="r"/>
              <a:r>
                <a:rPr lang="en-US" sz="1100" dirty="0"/>
                <a:t>16</a:t>
              </a:r>
            </a:p>
            <a:p>
              <a:pPr algn="r"/>
              <a:r>
                <a:rPr lang="en-US" sz="1100" dirty="0"/>
                <a:t>17</a:t>
              </a:r>
            </a:p>
            <a:p>
              <a:pPr algn="r"/>
              <a:r>
                <a:rPr lang="en-US" sz="1100" dirty="0"/>
                <a:t>18</a:t>
              </a:r>
            </a:p>
            <a:p>
              <a:pPr algn="r"/>
              <a:r>
                <a:rPr lang="en-US" sz="1100" dirty="0"/>
                <a:t>19</a:t>
              </a:r>
            </a:p>
            <a:p>
              <a:pPr algn="r"/>
              <a:r>
                <a:rPr lang="en-US" sz="1100" dirty="0"/>
                <a:t>20</a:t>
              </a:r>
            </a:p>
            <a:p>
              <a:pPr algn="r"/>
              <a:r>
                <a:rPr lang="en-US" sz="1100" dirty="0"/>
                <a:t>21</a:t>
              </a:r>
            </a:p>
            <a:p>
              <a:pPr algn="r"/>
              <a:r>
                <a:rPr lang="en-US" sz="1100" dirty="0"/>
                <a:t>22</a:t>
              </a:r>
            </a:p>
            <a:p>
              <a:pPr algn="r"/>
              <a:r>
                <a:rPr lang="en-US" sz="1100" dirty="0"/>
                <a:t>23</a:t>
              </a:r>
            </a:p>
            <a:p>
              <a:pPr algn="r"/>
              <a:r>
                <a:rPr lang="en-US" sz="1100" dirty="0"/>
                <a:t>24</a:t>
              </a:r>
            </a:p>
            <a:p>
              <a:pPr algn="r"/>
              <a:r>
                <a:rPr lang="en-US" sz="1100" dirty="0"/>
                <a:t>25</a:t>
              </a:r>
            </a:p>
            <a:p>
              <a:pPr algn="r"/>
              <a:r>
                <a:rPr lang="en-US" sz="1100" dirty="0"/>
                <a:t>26</a:t>
              </a:r>
            </a:p>
            <a:p>
              <a:pPr algn="r"/>
              <a:r>
                <a:rPr lang="en-US" sz="1100" dirty="0"/>
                <a:t>27</a:t>
              </a:r>
            </a:p>
            <a:p>
              <a:pPr algn="r"/>
              <a:r>
                <a:rPr lang="en-US" sz="1100" dirty="0"/>
                <a:t>28</a:t>
              </a:r>
            </a:p>
            <a:p>
              <a:pPr algn="r"/>
              <a:r>
                <a:rPr lang="en-US" sz="1100" dirty="0"/>
                <a:t>29</a:t>
              </a:r>
            </a:p>
            <a:p>
              <a:pPr algn="r"/>
              <a:r>
                <a:rPr lang="en-US" sz="1100" dirty="0"/>
                <a:t>30</a:t>
              </a:r>
            </a:p>
            <a:p>
              <a:pPr algn="r"/>
              <a:r>
                <a:rPr lang="en-US" sz="1100" dirty="0"/>
                <a:t>31</a:t>
              </a:r>
            </a:p>
            <a:p>
              <a:pPr algn="r"/>
              <a:r>
                <a:rPr lang="en-US" sz="1100" dirty="0"/>
                <a:t>32</a:t>
              </a:r>
            </a:p>
            <a:p>
              <a:pPr algn="r"/>
              <a:r>
                <a:rPr lang="en-US" sz="1100" dirty="0"/>
                <a:t>33</a:t>
              </a:r>
            </a:p>
            <a:p>
              <a:pPr algn="r"/>
              <a:r>
                <a:rPr lang="en-US" sz="1100" dirty="0"/>
                <a:t>34</a:t>
              </a:r>
            </a:p>
            <a:p>
              <a:pPr algn="r"/>
              <a:r>
                <a:rPr lang="en-US" sz="1100" dirty="0"/>
                <a:t>35</a:t>
              </a:r>
            </a:p>
          </p:txBody>
        </p:sp>
        <p:grpSp>
          <p:nvGrpSpPr>
            <p:cNvPr id="16" name="Group 15">
              <a:extLst>
                <a:ext uri="{FF2B5EF4-FFF2-40B4-BE49-F238E27FC236}">
                  <a16:creationId xmlns:a16="http://schemas.microsoft.com/office/drawing/2014/main" id="{A80F8039-4AE4-48E9-892E-2C96ECF5E43C}"/>
                </a:ext>
              </a:extLst>
            </p:cNvPr>
            <p:cNvGrpSpPr/>
            <p:nvPr/>
          </p:nvGrpSpPr>
          <p:grpSpPr>
            <a:xfrm>
              <a:off x="6686154" y="350349"/>
              <a:ext cx="5423238" cy="5871651"/>
              <a:chOff x="6468207" y="285822"/>
              <a:chExt cx="5723794" cy="5871651"/>
            </a:xfrm>
          </p:grpSpPr>
          <p:grpSp>
            <p:nvGrpSpPr>
              <p:cNvPr id="10" name="Group 9">
                <a:extLst>
                  <a:ext uri="{FF2B5EF4-FFF2-40B4-BE49-F238E27FC236}">
                    <a16:creationId xmlns:a16="http://schemas.microsoft.com/office/drawing/2014/main" id="{DC409657-CFA2-45D8-9A2C-539A40F9E1A3}"/>
                  </a:ext>
                </a:extLst>
              </p:cNvPr>
              <p:cNvGrpSpPr/>
              <p:nvPr/>
            </p:nvGrpSpPr>
            <p:grpSpPr>
              <a:xfrm>
                <a:off x="6468207" y="313664"/>
                <a:ext cx="5723794" cy="5843809"/>
                <a:chOff x="7001853" y="68368"/>
                <a:chExt cx="3546507" cy="3587807"/>
              </a:xfrm>
            </p:grpSpPr>
            <p:pic>
              <p:nvPicPr>
                <p:cNvPr id="4" name="Picture 3">
                  <a:extLst>
                    <a:ext uri="{FF2B5EF4-FFF2-40B4-BE49-F238E27FC236}">
                      <a16:creationId xmlns:a16="http://schemas.microsoft.com/office/drawing/2014/main" id="{F6086138-0AA8-4C59-9F64-13A09EACF4B8}"/>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l="-2"/>
                <a:stretch/>
              </p:blipFill>
              <p:spPr>
                <a:xfrm>
                  <a:off x="7001853" y="68368"/>
                  <a:ext cx="3273039" cy="2135021"/>
                </a:xfrm>
                <a:prstGeom prst="rect">
                  <a:avLst/>
                </a:prstGeom>
              </p:spPr>
            </p:pic>
            <p:sp>
              <p:nvSpPr>
                <p:cNvPr id="5" name="Oval 4">
                  <a:extLst>
                    <a:ext uri="{FF2B5EF4-FFF2-40B4-BE49-F238E27FC236}">
                      <a16:creationId xmlns:a16="http://schemas.microsoft.com/office/drawing/2014/main" id="{B04E1E4F-2603-43BB-9451-ED2A7BA26994}"/>
                    </a:ext>
                  </a:extLst>
                </p:cNvPr>
                <p:cNvSpPr/>
                <p:nvPr/>
              </p:nvSpPr>
              <p:spPr>
                <a:xfrm>
                  <a:off x="8232448" y="1598064"/>
                  <a:ext cx="1162228" cy="18800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26935DEE-6900-4383-A8C6-FECC6B290EE4}"/>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7275320" y="2194843"/>
                  <a:ext cx="3273040" cy="1461332"/>
                </a:xfrm>
                <a:prstGeom prst="rect">
                  <a:avLst/>
                </a:prstGeom>
              </p:spPr>
            </p:pic>
            <p:sp>
              <p:nvSpPr>
                <p:cNvPr id="9" name="Oval 8">
                  <a:extLst>
                    <a:ext uri="{FF2B5EF4-FFF2-40B4-BE49-F238E27FC236}">
                      <a16:creationId xmlns:a16="http://schemas.microsoft.com/office/drawing/2014/main" id="{F3FA19BC-81CD-4817-88A1-298FDC3C959A}"/>
                    </a:ext>
                  </a:extLst>
                </p:cNvPr>
                <p:cNvSpPr/>
                <p:nvPr/>
              </p:nvSpPr>
              <p:spPr>
                <a:xfrm>
                  <a:off x="8429002" y="3221763"/>
                  <a:ext cx="1162228" cy="18800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Oval 13">
                <a:extLst>
                  <a:ext uri="{FF2B5EF4-FFF2-40B4-BE49-F238E27FC236}">
                    <a16:creationId xmlns:a16="http://schemas.microsoft.com/office/drawing/2014/main" id="{2D88C8D6-02D6-4EE5-91F2-0DF380C92A5B}"/>
                  </a:ext>
                </a:extLst>
              </p:cNvPr>
              <p:cNvSpPr/>
              <p:nvPr/>
            </p:nvSpPr>
            <p:spPr>
              <a:xfrm>
                <a:off x="6468208" y="285822"/>
                <a:ext cx="1875748" cy="30622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TextBox 14">
              <a:extLst>
                <a:ext uri="{FF2B5EF4-FFF2-40B4-BE49-F238E27FC236}">
                  <a16:creationId xmlns:a16="http://schemas.microsoft.com/office/drawing/2014/main" id="{EE42424F-D75A-4D36-BFA1-8C76A4915890}"/>
                </a:ext>
              </a:extLst>
            </p:cNvPr>
            <p:cNvSpPr txBox="1"/>
            <p:nvPr/>
          </p:nvSpPr>
          <p:spPr>
            <a:xfrm>
              <a:off x="9232546" y="-341832"/>
              <a:ext cx="2958823" cy="769441"/>
            </a:xfrm>
            <a:prstGeom prst="rect">
              <a:avLst/>
            </a:prstGeom>
            <a:solidFill>
              <a:srgbClr val="0070C0"/>
            </a:solidFill>
          </p:spPr>
          <p:txBody>
            <a:bodyPr wrap="none" rtlCol="0">
              <a:spAutoFit/>
            </a:bodyPr>
            <a:lstStyle/>
            <a:p>
              <a:r>
                <a:rPr lang="en-US" sz="4400" dirty="0">
                  <a:solidFill>
                    <a:schemeClr val="bg1"/>
                  </a:solidFill>
                </a:rPr>
                <a:t>Detect_8.py</a:t>
              </a:r>
            </a:p>
          </p:txBody>
        </p:sp>
      </p:grpSp>
      <p:grpSp>
        <p:nvGrpSpPr>
          <p:cNvPr id="20" name="Group 19">
            <a:extLst>
              <a:ext uri="{FF2B5EF4-FFF2-40B4-BE49-F238E27FC236}">
                <a16:creationId xmlns:a16="http://schemas.microsoft.com/office/drawing/2014/main" id="{3134D467-8EBB-4DDD-8DF6-796F8D06B80F}"/>
              </a:ext>
            </a:extLst>
          </p:cNvPr>
          <p:cNvGrpSpPr/>
          <p:nvPr/>
        </p:nvGrpSpPr>
        <p:grpSpPr>
          <a:xfrm>
            <a:off x="0" y="0"/>
            <a:ext cx="6131281" cy="6524863"/>
            <a:chOff x="5971367" y="37348"/>
            <a:chExt cx="6131281" cy="6524863"/>
          </a:xfrm>
        </p:grpSpPr>
        <p:grpSp>
          <p:nvGrpSpPr>
            <p:cNvPr id="11" name="Group 10">
              <a:extLst>
                <a:ext uri="{FF2B5EF4-FFF2-40B4-BE49-F238E27FC236}">
                  <a16:creationId xmlns:a16="http://schemas.microsoft.com/office/drawing/2014/main" id="{2B0A19A0-70D1-4C8E-A38B-9013239220EE}"/>
                </a:ext>
              </a:extLst>
            </p:cNvPr>
            <p:cNvGrpSpPr/>
            <p:nvPr/>
          </p:nvGrpSpPr>
          <p:grpSpPr>
            <a:xfrm>
              <a:off x="6300303" y="73861"/>
              <a:ext cx="5802345" cy="6471138"/>
              <a:chOff x="0" y="0"/>
              <a:chExt cx="2626407" cy="3127761"/>
            </a:xfrm>
          </p:grpSpPr>
          <p:pic>
            <p:nvPicPr>
              <p:cNvPr id="3" name="Picture 2">
                <a:extLst>
                  <a:ext uri="{FF2B5EF4-FFF2-40B4-BE49-F238E27FC236}">
                    <a16:creationId xmlns:a16="http://schemas.microsoft.com/office/drawing/2014/main" id="{3BFE7922-7525-49B6-AC71-5AAD8FBC365D}"/>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0" y="0"/>
                <a:ext cx="2626407" cy="3127761"/>
              </a:xfrm>
              <a:prstGeom prst="rect">
                <a:avLst/>
              </a:prstGeom>
            </p:spPr>
          </p:pic>
          <p:sp>
            <p:nvSpPr>
              <p:cNvPr id="6" name="Oval 5">
                <a:extLst>
                  <a:ext uri="{FF2B5EF4-FFF2-40B4-BE49-F238E27FC236}">
                    <a16:creationId xmlns:a16="http://schemas.microsoft.com/office/drawing/2014/main" id="{74EEB45A-044B-4C06-B961-C07981061E66}"/>
                  </a:ext>
                </a:extLst>
              </p:cNvPr>
              <p:cNvSpPr/>
              <p:nvPr/>
            </p:nvSpPr>
            <p:spPr>
              <a:xfrm>
                <a:off x="0" y="2647773"/>
                <a:ext cx="1162228" cy="18800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FF93173A-F30A-4815-BC5A-5DD4827A752B}"/>
                  </a:ext>
                </a:extLst>
              </p:cNvPr>
              <p:cNvSpPr/>
              <p:nvPr/>
            </p:nvSpPr>
            <p:spPr>
              <a:xfrm>
                <a:off x="0" y="1135879"/>
                <a:ext cx="1427148" cy="18800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TextBox 17">
              <a:extLst>
                <a:ext uri="{FF2B5EF4-FFF2-40B4-BE49-F238E27FC236}">
                  <a16:creationId xmlns:a16="http://schemas.microsoft.com/office/drawing/2014/main" id="{C3CDAAE3-6CBC-40DE-BCE4-A698A7D16D2E}"/>
                </a:ext>
              </a:extLst>
            </p:cNvPr>
            <p:cNvSpPr txBox="1"/>
            <p:nvPr/>
          </p:nvSpPr>
          <p:spPr>
            <a:xfrm>
              <a:off x="5971367" y="37348"/>
              <a:ext cx="328936" cy="6524863"/>
            </a:xfrm>
            <a:prstGeom prst="rect">
              <a:avLst/>
            </a:prstGeom>
            <a:solidFill>
              <a:schemeClr val="bg1">
                <a:lumMod val="95000"/>
              </a:schemeClr>
            </a:solidFill>
          </p:spPr>
          <p:txBody>
            <a:bodyPr wrap="none" rtlCol="0">
              <a:spAutoFit/>
            </a:bodyPr>
            <a:lstStyle/>
            <a:p>
              <a:pPr algn="r"/>
              <a:r>
                <a:rPr lang="en-US" sz="1100" dirty="0"/>
                <a:t>1</a:t>
              </a:r>
            </a:p>
            <a:p>
              <a:pPr algn="r"/>
              <a:r>
                <a:rPr lang="en-US" sz="1100" dirty="0"/>
                <a:t>2</a:t>
              </a:r>
            </a:p>
            <a:p>
              <a:pPr algn="r"/>
              <a:r>
                <a:rPr lang="en-US" sz="1100" dirty="0"/>
                <a:t>3</a:t>
              </a:r>
            </a:p>
            <a:p>
              <a:pPr algn="r"/>
              <a:r>
                <a:rPr lang="en-US" sz="1100" dirty="0"/>
                <a:t>4</a:t>
              </a:r>
            </a:p>
            <a:p>
              <a:pPr algn="r"/>
              <a:r>
                <a:rPr lang="en-US" sz="1100" dirty="0"/>
                <a:t>5</a:t>
              </a:r>
            </a:p>
            <a:p>
              <a:pPr algn="r"/>
              <a:r>
                <a:rPr lang="en-US" sz="1100" dirty="0"/>
                <a:t>6</a:t>
              </a:r>
            </a:p>
            <a:p>
              <a:pPr algn="r"/>
              <a:r>
                <a:rPr lang="en-US" sz="1100" dirty="0"/>
                <a:t>7</a:t>
              </a:r>
            </a:p>
            <a:p>
              <a:pPr algn="r"/>
              <a:r>
                <a:rPr lang="en-US" sz="1100" dirty="0"/>
                <a:t>8</a:t>
              </a:r>
            </a:p>
            <a:p>
              <a:pPr algn="r"/>
              <a:r>
                <a:rPr lang="en-US" sz="1100" dirty="0"/>
                <a:t>9</a:t>
              </a:r>
            </a:p>
            <a:p>
              <a:pPr algn="r"/>
              <a:r>
                <a:rPr lang="en-US" sz="1100" dirty="0"/>
                <a:t>10</a:t>
              </a:r>
            </a:p>
            <a:p>
              <a:pPr algn="r"/>
              <a:r>
                <a:rPr lang="en-US" sz="1100" dirty="0"/>
                <a:t>11</a:t>
              </a:r>
            </a:p>
            <a:p>
              <a:pPr algn="r"/>
              <a:r>
                <a:rPr lang="en-US" sz="1100" dirty="0"/>
                <a:t>12</a:t>
              </a:r>
            </a:p>
            <a:p>
              <a:pPr algn="r"/>
              <a:r>
                <a:rPr lang="en-US" sz="1100" dirty="0"/>
                <a:t>13</a:t>
              </a:r>
            </a:p>
            <a:p>
              <a:pPr algn="r"/>
              <a:r>
                <a:rPr lang="en-US" sz="1100" dirty="0"/>
                <a:t>14</a:t>
              </a:r>
            </a:p>
            <a:p>
              <a:pPr algn="r"/>
              <a:r>
                <a:rPr lang="en-US" sz="1100" dirty="0"/>
                <a:t>15</a:t>
              </a:r>
            </a:p>
            <a:p>
              <a:pPr algn="r"/>
              <a:r>
                <a:rPr lang="en-US" sz="1100" dirty="0"/>
                <a:t>16</a:t>
              </a:r>
            </a:p>
            <a:p>
              <a:pPr algn="r"/>
              <a:r>
                <a:rPr lang="en-US" sz="1100" dirty="0"/>
                <a:t>17</a:t>
              </a:r>
            </a:p>
            <a:p>
              <a:pPr algn="r"/>
              <a:r>
                <a:rPr lang="en-US" sz="1100" dirty="0"/>
                <a:t>18</a:t>
              </a:r>
            </a:p>
            <a:p>
              <a:pPr algn="r"/>
              <a:r>
                <a:rPr lang="en-US" sz="1100" dirty="0"/>
                <a:t>19</a:t>
              </a:r>
            </a:p>
            <a:p>
              <a:pPr algn="r"/>
              <a:r>
                <a:rPr lang="en-US" sz="1100" dirty="0"/>
                <a:t>20</a:t>
              </a:r>
            </a:p>
            <a:p>
              <a:pPr algn="r"/>
              <a:r>
                <a:rPr lang="en-US" sz="1100" dirty="0"/>
                <a:t>21</a:t>
              </a:r>
            </a:p>
            <a:p>
              <a:pPr algn="r"/>
              <a:r>
                <a:rPr lang="en-US" sz="1100" dirty="0"/>
                <a:t>22</a:t>
              </a:r>
            </a:p>
            <a:p>
              <a:pPr algn="r"/>
              <a:r>
                <a:rPr lang="en-US" sz="1100" dirty="0"/>
                <a:t>23</a:t>
              </a:r>
            </a:p>
            <a:p>
              <a:pPr algn="r"/>
              <a:r>
                <a:rPr lang="en-US" sz="1100" dirty="0"/>
                <a:t>24</a:t>
              </a:r>
            </a:p>
            <a:p>
              <a:pPr algn="r"/>
              <a:r>
                <a:rPr lang="en-US" sz="1100" dirty="0"/>
                <a:t>25</a:t>
              </a:r>
            </a:p>
            <a:p>
              <a:pPr algn="r"/>
              <a:r>
                <a:rPr lang="en-US" sz="1100" dirty="0"/>
                <a:t>26</a:t>
              </a:r>
            </a:p>
            <a:p>
              <a:pPr algn="r"/>
              <a:r>
                <a:rPr lang="en-US" sz="1100" dirty="0"/>
                <a:t>27</a:t>
              </a:r>
            </a:p>
            <a:p>
              <a:pPr algn="r"/>
              <a:r>
                <a:rPr lang="en-US" sz="1100" dirty="0"/>
                <a:t>28</a:t>
              </a:r>
            </a:p>
            <a:p>
              <a:pPr algn="r"/>
              <a:r>
                <a:rPr lang="en-US" sz="1100" dirty="0"/>
                <a:t>29</a:t>
              </a:r>
            </a:p>
            <a:p>
              <a:pPr algn="r"/>
              <a:r>
                <a:rPr lang="en-US" sz="1100" dirty="0"/>
                <a:t>30</a:t>
              </a:r>
            </a:p>
            <a:p>
              <a:pPr algn="r"/>
              <a:r>
                <a:rPr lang="en-US" sz="1100" dirty="0"/>
                <a:t>31</a:t>
              </a:r>
            </a:p>
            <a:p>
              <a:pPr algn="r"/>
              <a:r>
                <a:rPr lang="en-US" sz="1100" dirty="0"/>
                <a:t>32</a:t>
              </a:r>
            </a:p>
            <a:p>
              <a:pPr algn="r"/>
              <a:r>
                <a:rPr lang="en-US" sz="1100" dirty="0"/>
                <a:t>33</a:t>
              </a:r>
            </a:p>
            <a:p>
              <a:pPr algn="r"/>
              <a:r>
                <a:rPr lang="en-US" sz="1100" dirty="0"/>
                <a:t>34</a:t>
              </a:r>
            </a:p>
            <a:p>
              <a:pPr algn="r"/>
              <a:r>
                <a:rPr lang="en-US" sz="1100" dirty="0"/>
                <a:t>35</a:t>
              </a:r>
            </a:p>
            <a:p>
              <a:pPr algn="r"/>
              <a:r>
                <a:rPr lang="en-US" sz="1100" dirty="0"/>
                <a:t>36</a:t>
              </a:r>
            </a:p>
            <a:p>
              <a:pPr algn="r"/>
              <a:r>
                <a:rPr lang="en-US" sz="1100" dirty="0"/>
                <a:t>37</a:t>
              </a:r>
            </a:p>
            <a:p>
              <a:pPr algn="r"/>
              <a:r>
                <a:rPr lang="en-US" sz="1100" dirty="0"/>
                <a:t>38</a:t>
              </a:r>
            </a:p>
          </p:txBody>
        </p:sp>
      </p:grpSp>
      <p:sp>
        <p:nvSpPr>
          <p:cNvPr id="22" name="TextBox 21">
            <a:extLst>
              <a:ext uri="{FF2B5EF4-FFF2-40B4-BE49-F238E27FC236}">
                <a16:creationId xmlns:a16="http://schemas.microsoft.com/office/drawing/2014/main" id="{0800FDD5-6BCA-4474-ABFC-EB95CBE599B5}"/>
              </a:ext>
            </a:extLst>
          </p:cNvPr>
          <p:cNvSpPr txBox="1"/>
          <p:nvPr/>
        </p:nvSpPr>
        <p:spPr>
          <a:xfrm>
            <a:off x="7217396" y="6431936"/>
            <a:ext cx="1614545" cy="415498"/>
          </a:xfrm>
          <a:prstGeom prst="rect">
            <a:avLst/>
          </a:prstGeom>
          <a:noFill/>
        </p:spPr>
        <p:txBody>
          <a:bodyPr wrap="none" rtlCol="0">
            <a:spAutoFit/>
          </a:bodyPr>
          <a:lstStyle/>
          <a:p>
            <a:r>
              <a:rPr lang="en-US" sz="1050" dirty="0"/>
              <a:t>. . . </a:t>
            </a:r>
          </a:p>
          <a:p>
            <a:r>
              <a:rPr lang="en-US" sz="1050" dirty="0"/>
              <a:t>return(</a:t>
            </a:r>
            <a:r>
              <a:rPr lang="en-US" sz="1050" dirty="0" err="1"/>
              <a:t>status,objectArray</a:t>
            </a:r>
            <a:r>
              <a:rPr lang="en-US" sz="1050" dirty="0"/>
              <a:t>)</a:t>
            </a:r>
          </a:p>
        </p:txBody>
      </p:sp>
      <p:sp>
        <p:nvSpPr>
          <p:cNvPr id="2" name="TextBox 1">
            <a:extLst>
              <a:ext uri="{FF2B5EF4-FFF2-40B4-BE49-F238E27FC236}">
                <a16:creationId xmlns:a16="http://schemas.microsoft.com/office/drawing/2014/main" id="{1666BD90-69C1-4B2C-A478-2AC4BFE99530}"/>
              </a:ext>
            </a:extLst>
          </p:cNvPr>
          <p:cNvSpPr txBox="1"/>
          <p:nvPr/>
        </p:nvSpPr>
        <p:spPr>
          <a:xfrm>
            <a:off x="11615548" y="1268881"/>
            <a:ext cx="203863" cy="215444"/>
          </a:xfrm>
          <a:prstGeom prst="rect">
            <a:avLst/>
          </a:prstGeom>
          <a:noFill/>
        </p:spPr>
        <p:txBody>
          <a:bodyPr wrap="square" rtlCol="0">
            <a:spAutoFit/>
          </a:bodyPr>
          <a:lstStyle/>
          <a:p>
            <a:r>
              <a:rPr lang="en-US" sz="800" b="1" dirty="0"/>
              <a:t>)</a:t>
            </a:r>
          </a:p>
        </p:txBody>
      </p:sp>
      <p:sp>
        <p:nvSpPr>
          <p:cNvPr id="23" name="TextBox 22">
            <a:extLst>
              <a:ext uri="{FF2B5EF4-FFF2-40B4-BE49-F238E27FC236}">
                <a16:creationId xmlns:a16="http://schemas.microsoft.com/office/drawing/2014/main" id="{BB1995CA-BE13-4DB0-8ECB-250517340711}"/>
              </a:ext>
            </a:extLst>
          </p:cNvPr>
          <p:cNvSpPr txBox="1"/>
          <p:nvPr/>
        </p:nvSpPr>
        <p:spPr>
          <a:xfrm>
            <a:off x="11605578" y="1378551"/>
            <a:ext cx="203863" cy="215444"/>
          </a:xfrm>
          <a:prstGeom prst="rect">
            <a:avLst/>
          </a:prstGeom>
          <a:noFill/>
        </p:spPr>
        <p:txBody>
          <a:bodyPr wrap="square" rtlCol="0">
            <a:spAutoFit/>
          </a:bodyPr>
          <a:lstStyle/>
          <a:p>
            <a:r>
              <a:rPr lang="en-US" sz="800" b="1" dirty="0"/>
              <a:t>)</a:t>
            </a:r>
          </a:p>
        </p:txBody>
      </p:sp>
    </p:spTree>
    <p:extLst>
      <p:ext uri="{BB962C8B-B14F-4D97-AF65-F5344CB8AC3E}">
        <p14:creationId xmlns:p14="http://schemas.microsoft.com/office/powerpoint/2010/main" val="150327832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6F530D1-9328-45F6-920E-E230E402F3E1}"/>
              </a:ext>
            </a:extLst>
          </p:cNvPr>
          <p:cNvSpPr txBox="1"/>
          <p:nvPr/>
        </p:nvSpPr>
        <p:spPr>
          <a:xfrm>
            <a:off x="1902860" y="0"/>
            <a:ext cx="8716682" cy="523220"/>
          </a:xfrm>
          <a:prstGeom prst="rect">
            <a:avLst/>
          </a:prstGeom>
          <a:solidFill>
            <a:srgbClr val="0070C0"/>
          </a:solidFill>
          <a:ln>
            <a:noFill/>
          </a:ln>
        </p:spPr>
        <p:txBody>
          <a:bodyPr wrap="none" rtlCol="0">
            <a:spAutoFit/>
          </a:bodyPr>
          <a:lstStyle/>
          <a:p>
            <a:r>
              <a:rPr lang="en-US" sz="2800" b="1" dirty="0">
                <a:solidFill>
                  <a:schemeClr val="bg1"/>
                </a:solidFill>
              </a:rPr>
              <a:t>Developing and Testing Simple, Compact Robust Function</a:t>
            </a:r>
          </a:p>
        </p:txBody>
      </p:sp>
      <p:pic>
        <p:nvPicPr>
          <p:cNvPr id="3" name="Picture 2">
            <a:extLst>
              <a:ext uri="{FF2B5EF4-FFF2-40B4-BE49-F238E27FC236}">
                <a16:creationId xmlns:a16="http://schemas.microsoft.com/office/drawing/2014/main" id="{6AEB97D0-200F-45FB-9DFB-3B476A11B42B}"/>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4970802" y="450298"/>
            <a:ext cx="6546081" cy="6343399"/>
          </a:xfrm>
          <a:prstGeom prst="rect">
            <a:avLst/>
          </a:prstGeom>
          <a:solidFill>
            <a:srgbClr val="0070C0"/>
          </a:solidFill>
        </p:spPr>
      </p:pic>
      <p:sp>
        <p:nvSpPr>
          <p:cNvPr id="4" name="Rectangle 3">
            <a:extLst>
              <a:ext uri="{FF2B5EF4-FFF2-40B4-BE49-F238E27FC236}">
                <a16:creationId xmlns:a16="http://schemas.microsoft.com/office/drawing/2014/main" id="{4322558F-965D-49ED-B255-A5FCABE2306A}"/>
              </a:ext>
            </a:extLst>
          </p:cNvPr>
          <p:cNvSpPr/>
          <p:nvPr/>
        </p:nvSpPr>
        <p:spPr>
          <a:xfrm>
            <a:off x="675117" y="4300670"/>
            <a:ext cx="2879933" cy="2153541"/>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tar: 5 Points 4">
            <a:extLst>
              <a:ext uri="{FF2B5EF4-FFF2-40B4-BE49-F238E27FC236}">
                <a16:creationId xmlns:a16="http://schemas.microsoft.com/office/drawing/2014/main" id="{4836BA84-A5B2-404D-A02A-8043CA19BB70}"/>
              </a:ext>
            </a:extLst>
          </p:cNvPr>
          <p:cNvSpPr/>
          <p:nvPr/>
        </p:nvSpPr>
        <p:spPr>
          <a:xfrm>
            <a:off x="2973936" y="5727819"/>
            <a:ext cx="512748" cy="478564"/>
          </a:xfrm>
          <a:prstGeom prst="star5">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tar: 5 Points 5">
            <a:extLst>
              <a:ext uri="{FF2B5EF4-FFF2-40B4-BE49-F238E27FC236}">
                <a16:creationId xmlns:a16="http://schemas.microsoft.com/office/drawing/2014/main" id="{4175654F-7C50-4B2E-A178-DDEE8E593ADD}"/>
              </a:ext>
            </a:extLst>
          </p:cNvPr>
          <p:cNvSpPr/>
          <p:nvPr/>
        </p:nvSpPr>
        <p:spPr>
          <a:xfrm>
            <a:off x="1244834" y="4726537"/>
            <a:ext cx="512748" cy="478564"/>
          </a:xfrm>
          <a:prstGeom prst="star5">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97D1F7A2-DDE2-49C6-90B2-35D198129121}"/>
              </a:ext>
            </a:extLst>
          </p:cNvPr>
          <p:cNvSpPr/>
          <p:nvPr/>
        </p:nvSpPr>
        <p:spPr>
          <a:xfrm>
            <a:off x="2828657" y="5616723"/>
            <a:ext cx="803305" cy="700755"/>
          </a:xfrm>
          <a:prstGeom prst="rect">
            <a:avLst/>
          </a:prstGeom>
          <a:solidFill>
            <a:srgbClr val="FFFF00">
              <a:alpha val="3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0F7C45B3-4789-4BE1-B6FE-E9FA309BA0B0}"/>
              </a:ext>
            </a:extLst>
          </p:cNvPr>
          <p:cNvSpPr/>
          <p:nvPr/>
        </p:nvSpPr>
        <p:spPr>
          <a:xfrm>
            <a:off x="1099555" y="4642502"/>
            <a:ext cx="803305" cy="700755"/>
          </a:xfrm>
          <a:prstGeom prst="rect">
            <a:avLst/>
          </a:prstGeom>
          <a:solidFill>
            <a:srgbClr val="FFFF00">
              <a:alpha val="3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20FEEBA8-7C7A-4A5B-9754-F4F1663D460D}"/>
              </a:ext>
            </a:extLst>
          </p:cNvPr>
          <p:cNvSpPr/>
          <p:nvPr/>
        </p:nvSpPr>
        <p:spPr>
          <a:xfrm>
            <a:off x="1244833" y="4726537"/>
            <a:ext cx="512747" cy="478564"/>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276116D-DF05-41E9-95AE-1CC4B9777B19}"/>
              </a:ext>
            </a:extLst>
          </p:cNvPr>
          <p:cNvSpPr/>
          <p:nvPr/>
        </p:nvSpPr>
        <p:spPr>
          <a:xfrm>
            <a:off x="2973938" y="5727819"/>
            <a:ext cx="512747" cy="478564"/>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BA2577BE-008C-432B-B0C2-343ADE3AAC9B}"/>
              </a:ext>
            </a:extLst>
          </p:cNvPr>
          <p:cNvSpPr txBox="1"/>
          <p:nvPr/>
        </p:nvSpPr>
        <p:spPr>
          <a:xfrm>
            <a:off x="68366" y="598206"/>
            <a:ext cx="4067797" cy="3416320"/>
          </a:xfrm>
          <a:prstGeom prst="rect">
            <a:avLst/>
          </a:prstGeom>
          <a:noFill/>
        </p:spPr>
        <p:txBody>
          <a:bodyPr wrap="square" rtlCol="0">
            <a:spAutoFit/>
          </a:bodyPr>
          <a:lstStyle/>
          <a:p>
            <a:r>
              <a:rPr lang="en-US" sz="2400" b="1" dirty="0"/>
              <a:t>Function: </a:t>
            </a:r>
            <a:r>
              <a:rPr lang="en-US" sz="2400" dirty="0"/>
              <a:t>Enlarge bounding box to make sure all of object in bounding box. If enlarged box touches frame boarder, reject object.</a:t>
            </a:r>
          </a:p>
          <a:p>
            <a:endParaRPr lang="en-US" sz="2400" dirty="0"/>
          </a:p>
          <a:p>
            <a:r>
              <a:rPr lang="en-US" sz="2400" dirty="0"/>
              <a:t>Need flag to indicate enlarged bounding box is touching frame boarder.</a:t>
            </a:r>
          </a:p>
        </p:txBody>
      </p:sp>
      <p:sp>
        <p:nvSpPr>
          <p:cNvPr id="12" name="TextBox 11">
            <a:extLst>
              <a:ext uri="{FF2B5EF4-FFF2-40B4-BE49-F238E27FC236}">
                <a16:creationId xmlns:a16="http://schemas.microsoft.com/office/drawing/2014/main" id="{974D7B4D-5D78-4D8D-A0BA-CA003BFFC382}"/>
              </a:ext>
            </a:extLst>
          </p:cNvPr>
          <p:cNvSpPr txBox="1"/>
          <p:nvPr/>
        </p:nvSpPr>
        <p:spPr>
          <a:xfrm>
            <a:off x="4648278" y="787107"/>
            <a:ext cx="322524" cy="6070893"/>
          </a:xfrm>
          <a:prstGeom prst="rect">
            <a:avLst/>
          </a:prstGeom>
          <a:solidFill>
            <a:schemeClr val="bg1">
              <a:lumMod val="95000"/>
            </a:schemeClr>
          </a:solidFill>
        </p:spPr>
        <p:txBody>
          <a:bodyPr wrap="none" rtlCol="0">
            <a:spAutoFit/>
          </a:bodyPr>
          <a:lstStyle/>
          <a:p>
            <a:pPr algn="r"/>
            <a:r>
              <a:rPr lang="en-US" sz="1050" dirty="0"/>
              <a:t>1</a:t>
            </a:r>
          </a:p>
          <a:p>
            <a:pPr algn="r"/>
            <a:r>
              <a:rPr lang="en-US" sz="1050" dirty="0"/>
              <a:t>2</a:t>
            </a:r>
          </a:p>
          <a:p>
            <a:pPr algn="r"/>
            <a:r>
              <a:rPr lang="en-US" sz="1050" dirty="0"/>
              <a:t>3</a:t>
            </a:r>
          </a:p>
          <a:p>
            <a:pPr algn="r"/>
            <a:r>
              <a:rPr lang="en-US" sz="1050" dirty="0"/>
              <a:t>4</a:t>
            </a:r>
          </a:p>
          <a:p>
            <a:pPr algn="r"/>
            <a:r>
              <a:rPr lang="en-US" sz="1050" dirty="0"/>
              <a:t>5</a:t>
            </a:r>
          </a:p>
          <a:p>
            <a:pPr algn="r"/>
            <a:r>
              <a:rPr lang="en-US" sz="1050" dirty="0"/>
              <a:t>6</a:t>
            </a:r>
          </a:p>
          <a:p>
            <a:pPr algn="r"/>
            <a:r>
              <a:rPr lang="en-US" sz="1050" dirty="0"/>
              <a:t>7</a:t>
            </a:r>
          </a:p>
          <a:p>
            <a:pPr algn="r"/>
            <a:r>
              <a:rPr lang="en-US" sz="1050" dirty="0"/>
              <a:t>8</a:t>
            </a:r>
          </a:p>
          <a:p>
            <a:pPr algn="r"/>
            <a:r>
              <a:rPr lang="en-US" sz="1050" dirty="0"/>
              <a:t>9</a:t>
            </a:r>
          </a:p>
          <a:p>
            <a:pPr algn="r"/>
            <a:r>
              <a:rPr lang="en-US" sz="1050" dirty="0"/>
              <a:t>10</a:t>
            </a:r>
          </a:p>
          <a:p>
            <a:pPr algn="r"/>
            <a:r>
              <a:rPr lang="en-US" sz="1050" dirty="0"/>
              <a:t>11</a:t>
            </a:r>
          </a:p>
          <a:p>
            <a:pPr algn="r"/>
            <a:r>
              <a:rPr lang="en-US" sz="1050" dirty="0"/>
              <a:t>12</a:t>
            </a:r>
          </a:p>
          <a:p>
            <a:pPr algn="r"/>
            <a:r>
              <a:rPr lang="en-US" sz="1050" dirty="0"/>
              <a:t>13</a:t>
            </a:r>
          </a:p>
          <a:p>
            <a:pPr algn="r"/>
            <a:r>
              <a:rPr lang="en-US" sz="1050" dirty="0"/>
              <a:t>14</a:t>
            </a:r>
          </a:p>
          <a:p>
            <a:pPr algn="r"/>
            <a:r>
              <a:rPr lang="en-US" sz="1050" dirty="0"/>
              <a:t>15</a:t>
            </a:r>
          </a:p>
          <a:p>
            <a:pPr algn="r"/>
            <a:r>
              <a:rPr lang="en-US" sz="1050" dirty="0"/>
              <a:t>16</a:t>
            </a:r>
          </a:p>
          <a:p>
            <a:pPr algn="r"/>
            <a:r>
              <a:rPr lang="en-US" sz="1050" dirty="0"/>
              <a:t>17</a:t>
            </a:r>
          </a:p>
          <a:p>
            <a:pPr algn="r"/>
            <a:r>
              <a:rPr lang="en-US" sz="1050" dirty="0"/>
              <a:t>18</a:t>
            </a:r>
          </a:p>
          <a:p>
            <a:pPr algn="r"/>
            <a:r>
              <a:rPr lang="en-US" sz="1050" dirty="0"/>
              <a:t>19</a:t>
            </a:r>
          </a:p>
          <a:p>
            <a:pPr algn="r"/>
            <a:r>
              <a:rPr lang="en-US" sz="1050" dirty="0"/>
              <a:t>20</a:t>
            </a:r>
          </a:p>
          <a:p>
            <a:pPr algn="r"/>
            <a:r>
              <a:rPr lang="en-US" sz="1050" dirty="0"/>
              <a:t>21</a:t>
            </a:r>
          </a:p>
          <a:p>
            <a:pPr algn="r"/>
            <a:r>
              <a:rPr lang="en-US" sz="1050" dirty="0"/>
              <a:t>22</a:t>
            </a:r>
          </a:p>
          <a:p>
            <a:pPr algn="r"/>
            <a:r>
              <a:rPr lang="en-US" sz="1050" dirty="0"/>
              <a:t>23</a:t>
            </a:r>
          </a:p>
          <a:p>
            <a:pPr algn="r"/>
            <a:r>
              <a:rPr lang="en-US" sz="1050" dirty="0"/>
              <a:t>24</a:t>
            </a:r>
          </a:p>
          <a:p>
            <a:pPr algn="r"/>
            <a:r>
              <a:rPr lang="en-US" sz="1050" dirty="0"/>
              <a:t>25</a:t>
            </a:r>
          </a:p>
          <a:p>
            <a:pPr algn="r"/>
            <a:r>
              <a:rPr lang="en-US" sz="1050" dirty="0"/>
              <a:t>26</a:t>
            </a:r>
          </a:p>
          <a:p>
            <a:pPr algn="r"/>
            <a:r>
              <a:rPr lang="en-US" sz="1050" dirty="0"/>
              <a:t>27</a:t>
            </a:r>
          </a:p>
          <a:p>
            <a:pPr algn="r"/>
            <a:r>
              <a:rPr lang="en-US" sz="1050" dirty="0"/>
              <a:t>28</a:t>
            </a:r>
          </a:p>
          <a:p>
            <a:pPr algn="r"/>
            <a:r>
              <a:rPr lang="en-US" sz="1050" dirty="0"/>
              <a:t>29</a:t>
            </a:r>
          </a:p>
          <a:p>
            <a:pPr algn="r"/>
            <a:r>
              <a:rPr lang="en-US" sz="1050" dirty="0"/>
              <a:t>30</a:t>
            </a:r>
          </a:p>
          <a:p>
            <a:pPr algn="r"/>
            <a:r>
              <a:rPr lang="en-US" sz="1050" dirty="0"/>
              <a:t>31</a:t>
            </a:r>
          </a:p>
          <a:p>
            <a:pPr algn="r"/>
            <a:r>
              <a:rPr lang="en-US" sz="1050" dirty="0"/>
              <a:t>32</a:t>
            </a:r>
          </a:p>
          <a:p>
            <a:pPr algn="r"/>
            <a:r>
              <a:rPr lang="en-US" sz="1050" dirty="0"/>
              <a:t>33</a:t>
            </a:r>
          </a:p>
          <a:p>
            <a:pPr algn="r"/>
            <a:r>
              <a:rPr lang="en-US" sz="1050" dirty="0"/>
              <a:t>34</a:t>
            </a:r>
          </a:p>
          <a:p>
            <a:pPr algn="r"/>
            <a:r>
              <a:rPr lang="en-US" sz="1050" dirty="0"/>
              <a:t>35</a:t>
            </a:r>
          </a:p>
          <a:p>
            <a:pPr algn="r"/>
            <a:r>
              <a:rPr lang="en-US" sz="1050" dirty="0"/>
              <a:t>36</a:t>
            </a:r>
          </a:p>
          <a:p>
            <a:pPr algn="r"/>
            <a:r>
              <a:rPr lang="en-US" sz="1050" dirty="0"/>
              <a:t>37</a:t>
            </a:r>
          </a:p>
        </p:txBody>
      </p:sp>
      <p:sp>
        <p:nvSpPr>
          <p:cNvPr id="13" name="TextBox 12">
            <a:extLst>
              <a:ext uri="{FF2B5EF4-FFF2-40B4-BE49-F238E27FC236}">
                <a16:creationId xmlns:a16="http://schemas.microsoft.com/office/drawing/2014/main" id="{E66B4CC6-8C7C-45C0-AF8F-CBB5F247793B}"/>
              </a:ext>
            </a:extLst>
          </p:cNvPr>
          <p:cNvSpPr txBox="1"/>
          <p:nvPr/>
        </p:nvSpPr>
        <p:spPr>
          <a:xfrm>
            <a:off x="6802452" y="1743342"/>
            <a:ext cx="2234907" cy="646331"/>
          </a:xfrm>
          <a:prstGeom prst="rect">
            <a:avLst/>
          </a:prstGeom>
          <a:noFill/>
        </p:spPr>
        <p:txBody>
          <a:bodyPr wrap="none" rtlCol="0">
            <a:spAutoFit/>
          </a:bodyPr>
          <a:lstStyle/>
          <a:p>
            <a:r>
              <a:rPr lang="en-US" sz="3600" dirty="0"/>
              <a:t>ORIGINAL  </a:t>
            </a:r>
          </a:p>
        </p:txBody>
      </p:sp>
      <p:sp>
        <p:nvSpPr>
          <p:cNvPr id="14" name="TextBox 13">
            <a:extLst>
              <a:ext uri="{FF2B5EF4-FFF2-40B4-BE49-F238E27FC236}">
                <a16:creationId xmlns:a16="http://schemas.microsoft.com/office/drawing/2014/main" id="{C15CC082-FDF3-4A01-BCB7-811811875A4B}"/>
              </a:ext>
            </a:extLst>
          </p:cNvPr>
          <p:cNvSpPr txBox="1"/>
          <p:nvPr/>
        </p:nvSpPr>
        <p:spPr>
          <a:xfrm>
            <a:off x="7221200" y="3368195"/>
            <a:ext cx="2070631" cy="646331"/>
          </a:xfrm>
          <a:prstGeom prst="rect">
            <a:avLst/>
          </a:prstGeom>
          <a:noFill/>
        </p:spPr>
        <p:txBody>
          <a:bodyPr wrap="none" rtlCol="0">
            <a:spAutoFit/>
          </a:bodyPr>
          <a:lstStyle/>
          <a:p>
            <a:r>
              <a:rPr lang="en-US" sz="3600" dirty="0"/>
              <a:t>COMPACT</a:t>
            </a:r>
          </a:p>
        </p:txBody>
      </p:sp>
      <p:sp>
        <p:nvSpPr>
          <p:cNvPr id="15" name="TextBox 14">
            <a:extLst>
              <a:ext uri="{FF2B5EF4-FFF2-40B4-BE49-F238E27FC236}">
                <a16:creationId xmlns:a16="http://schemas.microsoft.com/office/drawing/2014/main" id="{DF87EB84-E318-4154-93E3-95630FD4EAD7}"/>
              </a:ext>
            </a:extLst>
          </p:cNvPr>
          <p:cNvSpPr txBox="1"/>
          <p:nvPr/>
        </p:nvSpPr>
        <p:spPr>
          <a:xfrm>
            <a:off x="7075948" y="4642502"/>
            <a:ext cx="4126066" cy="646331"/>
          </a:xfrm>
          <a:prstGeom prst="rect">
            <a:avLst/>
          </a:prstGeom>
          <a:noFill/>
        </p:spPr>
        <p:txBody>
          <a:bodyPr wrap="none" rtlCol="0">
            <a:spAutoFit/>
          </a:bodyPr>
          <a:lstStyle/>
          <a:p>
            <a:r>
              <a:rPr lang="en-US" sz="3600" dirty="0"/>
              <a:t>COMPACT &amp; ROBUST</a:t>
            </a:r>
          </a:p>
        </p:txBody>
      </p:sp>
      <p:cxnSp>
        <p:nvCxnSpPr>
          <p:cNvPr id="17" name="Straight Connector 16">
            <a:extLst>
              <a:ext uri="{FF2B5EF4-FFF2-40B4-BE49-F238E27FC236}">
                <a16:creationId xmlns:a16="http://schemas.microsoft.com/office/drawing/2014/main" id="{543A736D-5281-402D-BF82-5768A0B07BC5}"/>
              </a:ext>
            </a:extLst>
          </p:cNvPr>
          <p:cNvCxnSpPr/>
          <p:nvPr/>
        </p:nvCxnSpPr>
        <p:spPr>
          <a:xfrm>
            <a:off x="3840701" y="3396952"/>
            <a:ext cx="452927" cy="1297537"/>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A8BD67D6-4A9A-4C93-82F9-2254F18B9BAC}"/>
              </a:ext>
            </a:extLst>
          </p:cNvPr>
          <p:cNvCxnSpPr>
            <a:cxnSpLocks/>
          </p:cNvCxnSpPr>
          <p:nvPr/>
        </p:nvCxnSpPr>
        <p:spPr>
          <a:xfrm flipH="1">
            <a:off x="3683265" y="4642502"/>
            <a:ext cx="606724" cy="895173"/>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00120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F3C32B8-4ABE-476F-AF48-5F4E72BCECBE}"/>
              </a:ext>
            </a:extLst>
          </p:cNvPr>
          <p:cNvSpPr txBox="1"/>
          <p:nvPr/>
        </p:nvSpPr>
        <p:spPr>
          <a:xfrm>
            <a:off x="3627274" y="136731"/>
            <a:ext cx="5368777" cy="2554545"/>
          </a:xfrm>
          <a:prstGeom prst="rect">
            <a:avLst/>
          </a:prstGeom>
          <a:noFill/>
          <a:ln>
            <a:noFill/>
          </a:ln>
        </p:spPr>
        <p:txBody>
          <a:bodyPr wrap="none" rtlCol="0">
            <a:spAutoFit/>
          </a:bodyPr>
          <a:lstStyle/>
          <a:p>
            <a:r>
              <a:rPr lang="en-US" sz="3200" dirty="0"/>
              <a:t>c=max(</a:t>
            </a:r>
            <a:r>
              <a:rPr lang="en-US" sz="3200" dirty="0" err="1"/>
              <a:t>a,b</a:t>
            </a:r>
            <a:r>
              <a:rPr lang="en-US" sz="3200" dirty="0"/>
              <a:t>)      c= larger of a, b</a:t>
            </a:r>
          </a:p>
          <a:p>
            <a:endParaRPr lang="en-US" sz="3200" dirty="0"/>
          </a:p>
          <a:p>
            <a:r>
              <a:rPr lang="en-US" sz="3200" dirty="0"/>
              <a:t>e=min(</a:t>
            </a:r>
            <a:r>
              <a:rPr lang="en-US" sz="3200" dirty="0" err="1"/>
              <a:t>c,d</a:t>
            </a:r>
            <a:r>
              <a:rPr lang="en-US" sz="3200" dirty="0"/>
              <a:t>)       e= smaller of </a:t>
            </a:r>
            <a:r>
              <a:rPr lang="en-US" sz="3200" dirty="0" err="1"/>
              <a:t>c,d</a:t>
            </a:r>
            <a:endParaRPr lang="en-US" sz="3200" dirty="0"/>
          </a:p>
          <a:p>
            <a:endParaRPr lang="en-US" sz="3200" dirty="0"/>
          </a:p>
          <a:p>
            <a:r>
              <a:rPr lang="en-US" sz="3200" dirty="0"/>
              <a:t>e=min(max(</a:t>
            </a:r>
            <a:r>
              <a:rPr lang="en-US" sz="3200" dirty="0" err="1"/>
              <a:t>a,b</a:t>
            </a:r>
            <a:r>
              <a:rPr lang="en-US" sz="3200" dirty="0"/>
              <a:t>),d)</a:t>
            </a:r>
          </a:p>
        </p:txBody>
      </p:sp>
      <p:sp>
        <p:nvSpPr>
          <p:cNvPr id="3" name="Oval 2">
            <a:extLst>
              <a:ext uri="{FF2B5EF4-FFF2-40B4-BE49-F238E27FC236}">
                <a16:creationId xmlns:a16="http://schemas.microsoft.com/office/drawing/2014/main" id="{808CF00E-A8A0-4721-93C8-3779B6401FE9}"/>
              </a:ext>
            </a:extLst>
          </p:cNvPr>
          <p:cNvSpPr/>
          <p:nvPr/>
        </p:nvSpPr>
        <p:spPr>
          <a:xfrm>
            <a:off x="3819969" y="2841476"/>
            <a:ext cx="4110527" cy="1948441"/>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3D707F43-9FA5-403E-87BF-80A90A09D0D7}"/>
              </a:ext>
            </a:extLst>
          </p:cNvPr>
          <p:cNvSpPr/>
          <p:nvPr/>
        </p:nvSpPr>
        <p:spPr>
          <a:xfrm>
            <a:off x="5332575" y="3333633"/>
            <a:ext cx="1059678" cy="914400"/>
          </a:xfrm>
          <a:prstGeom prst="ellipse">
            <a:avLst/>
          </a:prstGeom>
          <a:solidFill>
            <a:schemeClr val="tx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2FD28531-976B-44CA-97D1-BA6CD5364242}"/>
              </a:ext>
            </a:extLst>
          </p:cNvPr>
          <p:cNvCxnSpPr/>
          <p:nvPr/>
        </p:nvCxnSpPr>
        <p:spPr>
          <a:xfrm flipV="1">
            <a:off x="2461188" y="3815047"/>
            <a:ext cx="8485974" cy="89732"/>
          </a:xfrm>
          <a:prstGeom prst="line">
            <a:avLst/>
          </a:prstGeom>
        </p:spPr>
        <p:style>
          <a:lnRef idx="1">
            <a:schemeClr val="accent1"/>
          </a:lnRef>
          <a:fillRef idx="0">
            <a:schemeClr val="accent1"/>
          </a:fillRef>
          <a:effectRef idx="0">
            <a:schemeClr val="accent1"/>
          </a:effectRef>
          <a:fontRef idx="minor">
            <a:schemeClr val="tx1"/>
          </a:fontRef>
        </p:style>
      </p:cxnSp>
      <p:sp>
        <p:nvSpPr>
          <p:cNvPr id="7" name="Freeform: Shape 6">
            <a:extLst>
              <a:ext uri="{FF2B5EF4-FFF2-40B4-BE49-F238E27FC236}">
                <a16:creationId xmlns:a16="http://schemas.microsoft.com/office/drawing/2014/main" id="{BB9F579F-541A-4AC8-9A99-CEFCFF810769}"/>
              </a:ext>
            </a:extLst>
          </p:cNvPr>
          <p:cNvSpPr/>
          <p:nvPr/>
        </p:nvSpPr>
        <p:spPr>
          <a:xfrm>
            <a:off x="2691925" y="5033473"/>
            <a:ext cx="8255237" cy="991312"/>
          </a:xfrm>
          <a:custGeom>
            <a:avLst/>
            <a:gdLst>
              <a:gd name="connsiteX0" fmla="*/ 0 w 8255237"/>
              <a:gd name="connsiteY0" fmla="*/ 145278 h 991312"/>
              <a:gd name="connsiteX1" fmla="*/ 256373 w 8255237"/>
              <a:gd name="connsiteY1" fmla="*/ 153824 h 991312"/>
              <a:gd name="connsiteX2" fmla="*/ 282011 w 8255237"/>
              <a:gd name="connsiteY2" fmla="*/ 162370 h 991312"/>
              <a:gd name="connsiteX3" fmla="*/ 307648 w 8255237"/>
              <a:gd name="connsiteY3" fmla="*/ 145278 h 991312"/>
              <a:gd name="connsiteX4" fmla="*/ 376015 w 8255237"/>
              <a:gd name="connsiteY4" fmla="*/ 136732 h 991312"/>
              <a:gd name="connsiteX5" fmla="*/ 769121 w 8255237"/>
              <a:gd name="connsiteY5" fmla="*/ 128187 h 991312"/>
              <a:gd name="connsiteX6" fmla="*/ 820396 w 8255237"/>
              <a:gd name="connsiteY6" fmla="*/ 119641 h 991312"/>
              <a:gd name="connsiteX7" fmla="*/ 888762 w 8255237"/>
              <a:gd name="connsiteY7" fmla="*/ 136732 h 991312"/>
              <a:gd name="connsiteX8" fmla="*/ 1187865 w 8255237"/>
              <a:gd name="connsiteY8" fmla="*/ 145278 h 991312"/>
              <a:gd name="connsiteX9" fmla="*/ 1196411 w 8255237"/>
              <a:gd name="connsiteY9" fmla="*/ 205099 h 991312"/>
              <a:gd name="connsiteX10" fmla="*/ 1222048 w 8255237"/>
              <a:gd name="connsiteY10" fmla="*/ 427289 h 991312"/>
              <a:gd name="connsiteX11" fmla="*/ 1230594 w 8255237"/>
              <a:gd name="connsiteY11" fmla="*/ 452927 h 991312"/>
              <a:gd name="connsiteX12" fmla="*/ 1247686 w 8255237"/>
              <a:gd name="connsiteY12" fmla="*/ 478564 h 991312"/>
              <a:gd name="connsiteX13" fmla="*/ 1273323 w 8255237"/>
              <a:gd name="connsiteY13" fmla="*/ 529839 h 991312"/>
              <a:gd name="connsiteX14" fmla="*/ 1316052 w 8255237"/>
              <a:gd name="connsiteY14" fmla="*/ 538385 h 991312"/>
              <a:gd name="connsiteX15" fmla="*/ 1401510 w 8255237"/>
              <a:gd name="connsiteY15" fmla="*/ 546931 h 991312"/>
              <a:gd name="connsiteX16" fmla="*/ 1486968 w 8255237"/>
              <a:gd name="connsiteY16" fmla="*/ 555476 h 991312"/>
              <a:gd name="connsiteX17" fmla="*/ 1546788 w 8255237"/>
              <a:gd name="connsiteY17" fmla="*/ 564022 h 991312"/>
              <a:gd name="connsiteX18" fmla="*/ 1615155 w 8255237"/>
              <a:gd name="connsiteY18" fmla="*/ 581114 h 991312"/>
              <a:gd name="connsiteX19" fmla="*/ 2033899 w 8255237"/>
              <a:gd name="connsiteY19" fmla="*/ 589660 h 991312"/>
              <a:gd name="connsiteX20" fmla="*/ 2110811 w 8255237"/>
              <a:gd name="connsiteY20" fmla="*/ 572568 h 991312"/>
              <a:gd name="connsiteX21" fmla="*/ 2179177 w 8255237"/>
              <a:gd name="connsiteY21" fmla="*/ 589660 h 991312"/>
              <a:gd name="connsiteX22" fmla="*/ 2538101 w 8255237"/>
              <a:gd name="connsiteY22" fmla="*/ 606751 h 991312"/>
              <a:gd name="connsiteX23" fmla="*/ 2700471 w 8255237"/>
              <a:gd name="connsiteY23" fmla="*/ 555476 h 991312"/>
              <a:gd name="connsiteX24" fmla="*/ 2683379 w 8255237"/>
              <a:gd name="connsiteY24" fmla="*/ 529839 h 991312"/>
              <a:gd name="connsiteX25" fmla="*/ 2691925 w 8255237"/>
              <a:gd name="connsiteY25" fmla="*/ 504202 h 991312"/>
              <a:gd name="connsiteX26" fmla="*/ 2717562 w 8255237"/>
              <a:gd name="connsiteY26" fmla="*/ 606751 h 991312"/>
              <a:gd name="connsiteX27" fmla="*/ 2726108 w 8255237"/>
              <a:gd name="connsiteY27" fmla="*/ 649480 h 991312"/>
              <a:gd name="connsiteX28" fmla="*/ 2734654 w 8255237"/>
              <a:gd name="connsiteY28" fmla="*/ 940037 h 991312"/>
              <a:gd name="connsiteX29" fmla="*/ 2760291 w 8255237"/>
              <a:gd name="connsiteY29" fmla="*/ 948583 h 991312"/>
              <a:gd name="connsiteX30" fmla="*/ 2794474 w 8255237"/>
              <a:gd name="connsiteY30" fmla="*/ 965675 h 991312"/>
              <a:gd name="connsiteX31" fmla="*/ 2965390 w 8255237"/>
              <a:gd name="connsiteY31" fmla="*/ 982766 h 991312"/>
              <a:gd name="connsiteX32" fmla="*/ 3033757 w 8255237"/>
              <a:gd name="connsiteY32" fmla="*/ 991312 h 991312"/>
              <a:gd name="connsiteX33" fmla="*/ 3102123 w 8255237"/>
              <a:gd name="connsiteY33" fmla="*/ 982766 h 991312"/>
              <a:gd name="connsiteX34" fmla="*/ 3127760 w 8255237"/>
              <a:gd name="connsiteY34" fmla="*/ 974220 h 991312"/>
              <a:gd name="connsiteX35" fmla="*/ 3426863 w 8255237"/>
              <a:gd name="connsiteY35" fmla="*/ 965675 h 991312"/>
              <a:gd name="connsiteX36" fmla="*/ 3461046 w 8255237"/>
              <a:gd name="connsiteY36" fmla="*/ 957129 h 991312"/>
              <a:gd name="connsiteX37" fmla="*/ 3495230 w 8255237"/>
              <a:gd name="connsiteY37" fmla="*/ 965675 h 991312"/>
              <a:gd name="connsiteX38" fmla="*/ 3512321 w 8255237"/>
              <a:gd name="connsiteY38" fmla="*/ 905854 h 991312"/>
              <a:gd name="connsiteX39" fmla="*/ 3503775 w 8255237"/>
              <a:gd name="connsiteY39" fmla="*/ 880217 h 991312"/>
              <a:gd name="connsiteX40" fmla="*/ 3529413 w 8255237"/>
              <a:gd name="connsiteY40" fmla="*/ 888762 h 991312"/>
              <a:gd name="connsiteX41" fmla="*/ 3597779 w 8255237"/>
              <a:gd name="connsiteY41" fmla="*/ 880217 h 991312"/>
              <a:gd name="connsiteX42" fmla="*/ 3631962 w 8255237"/>
              <a:gd name="connsiteY42" fmla="*/ 871671 h 991312"/>
              <a:gd name="connsiteX43" fmla="*/ 3640508 w 8255237"/>
              <a:gd name="connsiteY43" fmla="*/ 846033 h 991312"/>
              <a:gd name="connsiteX44" fmla="*/ 3674691 w 8255237"/>
              <a:gd name="connsiteY44" fmla="*/ 786213 h 991312"/>
              <a:gd name="connsiteX45" fmla="*/ 3683237 w 8255237"/>
              <a:gd name="connsiteY45" fmla="*/ 760575 h 991312"/>
              <a:gd name="connsiteX46" fmla="*/ 3674691 w 8255237"/>
              <a:gd name="connsiteY46" fmla="*/ 649480 h 991312"/>
              <a:gd name="connsiteX47" fmla="*/ 3649054 w 8255237"/>
              <a:gd name="connsiteY47" fmla="*/ 598205 h 991312"/>
              <a:gd name="connsiteX48" fmla="*/ 3640508 w 8255237"/>
              <a:gd name="connsiteY48" fmla="*/ 572568 h 991312"/>
              <a:gd name="connsiteX49" fmla="*/ 4136164 w 8255237"/>
              <a:gd name="connsiteY49" fmla="*/ 572568 h 991312"/>
              <a:gd name="connsiteX50" fmla="*/ 4845465 w 8255237"/>
              <a:gd name="connsiteY50" fmla="*/ 581114 h 991312"/>
              <a:gd name="connsiteX51" fmla="*/ 5093293 w 8255237"/>
              <a:gd name="connsiteY51" fmla="*/ 589660 h 991312"/>
              <a:gd name="connsiteX52" fmla="*/ 5110385 w 8255237"/>
              <a:gd name="connsiteY52" fmla="*/ 529839 h 991312"/>
              <a:gd name="connsiteX53" fmla="*/ 5127476 w 8255237"/>
              <a:gd name="connsiteY53" fmla="*/ 316194 h 991312"/>
              <a:gd name="connsiteX54" fmla="*/ 5136022 w 8255237"/>
              <a:gd name="connsiteY54" fmla="*/ 290557 h 991312"/>
              <a:gd name="connsiteX55" fmla="*/ 5187297 w 8255237"/>
              <a:gd name="connsiteY55" fmla="*/ 8546 h 991312"/>
              <a:gd name="connsiteX56" fmla="*/ 5212934 w 8255237"/>
              <a:gd name="connsiteY56" fmla="*/ 0 h 991312"/>
              <a:gd name="connsiteX57" fmla="*/ 5529129 w 8255237"/>
              <a:gd name="connsiteY57" fmla="*/ 8546 h 991312"/>
              <a:gd name="connsiteX58" fmla="*/ 5922235 w 8255237"/>
              <a:gd name="connsiteY58" fmla="*/ 17091 h 991312"/>
              <a:gd name="connsiteX59" fmla="*/ 6349525 w 8255237"/>
              <a:gd name="connsiteY59" fmla="*/ 42729 h 991312"/>
              <a:gd name="connsiteX60" fmla="*/ 6520441 w 8255237"/>
              <a:gd name="connsiteY60" fmla="*/ 51275 h 991312"/>
              <a:gd name="connsiteX61" fmla="*/ 6845181 w 8255237"/>
              <a:gd name="connsiteY61" fmla="*/ 85458 h 991312"/>
              <a:gd name="connsiteX62" fmla="*/ 6947730 w 8255237"/>
              <a:gd name="connsiteY62" fmla="*/ 94004 h 991312"/>
              <a:gd name="connsiteX63" fmla="*/ 7930497 w 8255237"/>
              <a:gd name="connsiteY63" fmla="*/ 102549 h 991312"/>
              <a:gd name="connsiteX64" fmla="*/ 8238145 w 8255237"/>
              <a:gd name="connsiteY64" fmla="*/ 94004 h 991312"/>
              <a:gd name="connsiteX65" fmla="*/ 8255237 w 8255237"/>
              <a:gd name="connsiteY65" fmla="*/ 68366 h 991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8255237" h="991312">
                <a:moveTo>
                  <a:pt x="0" y="145278"/>
                </a:moveTo>
                <a:cubicBezTo>
                  <a:pt x="85458" y="148127"/>
                  <a:pt x="171024" y="148651"/>
                  <a:pt x="256373" y="153824"/>
                </a:cubicBezTo>
                <a:cubicBezTo>
                  <a:pt x="265365" y="154369"/>
                  <a:pt x="273125" y="163851"/>
                  <a:pt x="282011" y="162370"/>
                </a:cubicBezTo>
                <a:cubicBezTo>
                  <a:pt x="292142" y="160681"/>
                  <a:pt x="297739" y="147980"/>
                  <a:pt x="307648" y="145278"/>
                </a:cubicBezTo>
                <a:cubicBezTo>
                  <a:pt x="329805" y="139235"/>
                  <a:pt x="353064" y="137582"/>
                  <a:pt x="376015" y="136732"/>
                </a:cubicBezTo>
                <a:cubicBezTo>
                  <a:pt x="506991" y="131881"/>
                  <a:pt x="638086" y="131035"/>
                  <a:pt x="769121" y="128187"/>
                </a:cubicBezTo>
                <a:cubicBezTo>
                  <a:pt x="786213" y="125338"/>
                  <a:pt x="803069" y="119641"/>
                  <a:pt x="820396" y="119641"/>
                </a:cubicBezTo>
                <a:cubicBezTo>
                  <a:pt x="1014976" y="119641"/>
                  <a:pt x="760651" y="129990"/>
                  <a:pt x="888762" y="136732"/>
                </a:cubicBezTo>
                <a:cubicBezTo>
                  <a:pt x="988366" y="141974"/>
                  <a:pt x="1088164" y="142429"/>
                  <a:pt x="1187865" y="145278"/>
                </a:cubicBezTo>
                <a:cubicBezTo>
                  <a:pt x="1190714" y="165218"/>
                  <a:pt x="1194805" y="185020"/>
                  <a:pt x="1196411" y="205099"/>
                </a:cubicBezTo>
                <a:cubicBezTo>
                  <a:pt x="1205162" y="314482"/>
                  <a:pt x="1193005" y="340159"/>
                  <a:pt x="1222048" y="427289"/>
                </a:cubicBezTo>
                <a:cubicBezTo>
                  <a:pt x="1224897" y="435835"/>
                  <a:pt x="1226565" y="444870"/>
                  <a:pt x="1230594" y="452927"/>
                </a:cubicBezTo>
                <a:cubicBezTo>
                  <a:pt x="1235187" y="462113"/>
                  <a:pt x="1241989" y="470018"/>
                  <a:pt x="1247686" y="478564"/>
                </a:cubicBezTo>
                <a:cubicBezTo>
                  <a:pt x="1252072" y="491725"/>
                  <a:pt x="1259678" y="522042"/>
                  <a:pt x="1273323" y="529839"/>
                </a:cubicBezTo>
                <a:cubicBezTo>
                  <a:pt x="1285934" y="537045"/>
                  <a:pt x="1301654" y="536465"/>
                  <a:pt x="1316052" y="538385"/>
                </a:cubicBezTo>
                <a:cubicBezTo>
                  <a:pt x="1344429" y="542169"/>
                  <a:pt x="1373024" y="544082"/>
                  <a:pt x="1401510" y="546931"/>
                </a:cubicBezTo>
                <a:cubicBezTo>
                  <a:pt x="1451554" y="580293"/>
                  <a:pt x="1401982" y="555476"/>
                  <a:pt x="1486968" y="555476"/>
                </a:cubicBezTo>
                <a:cubicBezTo>
                  <a:pt x="1507110" y="555476"/>
                  <a:pt x="1527037" y="560072"/>
                  <a:pt x="1546788" y="564022"/>
                </a:cubicBezTo>
                <a:cubicBezTo>
                  <a:pt x="1569822" y="568629"/>
                  <a:pt x="1615155" y="581114"/>
                  <a:pt x="1615155" y="581114"/>
                </a:cubicBezTo>
                <a:cubicBezTo>
                  <a:pt x="1749064" y="670385"/>
                  <a:pt x="1640511" y="605086"/>
                  <a:pt x="2033899" y="589660"/>
                </a:cubicBezTo>
                <a:cubicBezTo>
                  <a:pt x="2046767" y="589155"/>
                  <a:pt x="2095995" y="576272"/>
                  <a:pt x="2110811" y="572568"/>
                </a:cubicBezTo>
                <a:cubicBezTo>
                  <a:pt x="2133600" y="578265"/>
                  <a:pt x="2156007" y="585798"/>
                  <a:pt x="2179177" y="589660"/>
                </a:cubicBezTo>
                <a:cubicBezTo>
                  <a:pt x="2268624" y="604568"/>
                  <a:pt x="2512406" y="605948"/>
                  <a:pt x="2538101" y="606751"/>
                </a:cubicBezTo>
                <a:cubicBezTo>
                  <a:pt x="2702138" y="591129"/>
                  <a:pt x="2750393" y="642840"/>
                  <a:pt x="2700471" y="555476"/>
                </a:cubicBezTo>
                <a:cubicBezTo>
                  <a:pt x="2695375" y="546558"/>
                  <a:pt x="2689076" y="538385"/>
                  <a:pt x="2683379" y="529839"/>
                </a:cubicBezTo>
                <a:cubicBezTo>
                  <a:pt x="2686228" y="521293"/>
                  <a:pt x="2688762" y="512636"/>
                  <a:pt x="2691925" y="504202"/>
                </a:cubicBezTo>
                <a:cubicBezTo>
                  <a:pt x="2727915" y="408228"/>
                  <a:pt x="2705321" y="472106"/>
                  <a:pt x="2717562" y="606751"/>
                </a:cubicBezTo>
                <a:cubicBezTo>
                  <a:pt x="2718877" y="621216"/>
                  <a:pt x="2723259" y="635237"/>
                  <a:pt x="2726108" y="649480"/>
                </a:cubicBezTo>
                <a:cubicBezTo>
                  <a:pt x="2728957" y="746332"/>
                  <a:pt x="2723652" y="843769"/>
                  <a:pt x="2734654" y="940037"/>
                </a:cubicBezTo>
                <a:cubicBezTo>
                  <a:pt x="2735677" y="948987"/>
                  <a:pt x="2752011" y="945034"/>
                  <a:pt x="2760291" y="948583"/>
                </a:cubicBezTo>
                <a:cubicBezTo>
                  <a:pt x="2772000" y="953601"/>
                  <a:pt x="2782765" y="960657"/>
                  <a:pt x="2794474" y="965675"/>
                </a:cubicBezTo>
                <a:cubicBezTo>
                  <a:pt x="2847669" y="988472"/>
                  <a:pt x="2910549" y="979540"/>
                  <a:pt x="2965390" y="982766"/>
                </a:cubicBezTo>
                <a:cubicBezTo>
                  <a:pt x="2988179" y="985615"/>
                  <a:pt x="3010791" y="991312"/>
                  <a:pt x="3033757" y="991312"/>
                </a:cubicBezTo>
                <a:cubicBezTo>
                  <a:pt x="3056723" y="991312"/>
                  <a:pt x="3079527" y="986874"/>
                  <a:pt x="3102123" y="982766"/>
                </a:cubicBezTo>
                <a:cubicBezTo>
                  <a:pt x="3110986" y="981155"/>
                  <a:pt x="3118764" y="974693"/>
                  <a:pt x="3127760" y="974220"/>
                </a:cubicBezTo>
                <a:cubicBezTo>
                  <a:pt x="3227364" y="968978"/>
                  <a:pt x="3327162" y="968523"/>
                  <a:pt x="3426863" y="965675"/>
                </a:cubicBezTo>
                <a:cubicBezTo>
                  <a:pt x="3438257" y="962826"/>
                  <a:pt x="3449301" y="957129"/>
                  <a:pt x="3461046" y="957129"/>
                </a:cubicBezTo>
                <a:cubicBezTo>
                  <a:pt x="3472791" y="957129"/>
                  <a:pt x="3486925" y="973980"/>
                  <a:pt x="3495230" y="965675"/>
                </a:cubicBezTo>
                <a:cubicBezTo>
                  <a:pt x="3509894" y="951011"/>
                  <a:pt x="3506624" y="925794"/>
                  <a:pt x="3512321" y="905854"/>
                </a:cubicBezTo>
                <a:cubicBezTo>
                  <a:pt x="3509472" y="897308"/>
                  <a:pt x="3497405" y="886587"/>
                  <a:pt x="3503775" y="880217"/>
                </a:cubicBezTo>
                <a:cubicBezTo>
                  <a:pt x="3510145" y="873847"/>
                  <a:pt x="3520405" y="888762"/>
                  <a:pt x="3529413" y="888762"/>
                </a:cubicBezTo>
                <a:cubicBezTo>
                  <a:pt x="3552379" y="888762"/>
                  <a:pt x="3574990" y="883065"/>
                  <a:pt x="3597779" y="880217"/>
                </a:cubicBezTo>
                <a:cubicBezTo>
                  <a:pt x="3609173" y="877368"/>
                  <a:pt x="3622791" y="879008"/>
                  <a:pt x="3631962" y="871671"/>
                </a:cubicBezTo>
                <a:cubicBezTo>
                  <a:pt x="3638996" y="866043"/>
                  <a:pt x="3636959" y="854313"/>
                  <a:pt x="3640508" y="846033"/>
                </a:cubicBezTo>
                <a:cubicBezTo>
                  <a:pt x="3685459" y="741148"/>
                  <a:pt x="3631776" y="872044"/>
                  <a:pt x="3674691" y="786213"/>
                </a:cubicBezTo>
                <a:cubicBezTo>
                  <a:pt x="3678720" y="778156"/>
                  <a:pt x="3680388" y="769121"/>
                  <a:pt x="3683237" y="760575"/>
                </a:cubicBezTo>
                <a:cubicBezTo>
                  <a:pt x="3680388" y="723543"/>
                  <a:pt x="3679298" y="686334"/>
                  <a:pt x="3674691" y="649480"/>
                </a:cubicBezTo>
                <a:cubicBezTo>
                  <a:pt x="3671111" y="620843"/>
                  <a:pt x="3661776" y="623649"/>
                  <a:pt x="3649054" y="598205"/>
                </a:cubicBezTo>
                <a:cubicBezTo>
                  <a:pt x="3645026" y="590148"/>
                  <a:pt x="3643357" y="581114"/>
                  <a:pt x="3640508" y="572568"/>
                </a:cubicBezTo>
                <a:cubicBezTo>
                  <a:pt x="3832179" y="534233"/>
                  <a:pt x="3659653" y="565560"/>
                  <a:pt x="4136164" y="572568"/>
                </a:cubicBezTo>
                <a:lnTo>
                  <a:pt x="4845465" y="581114"/>
                </a:lnTo>
                <a:cubicBezTo>
                  <a:pt x="5030560" y="601679"/>
                  <a:pt x="4947911" y="602875"/>
                  <a:pt x="5093293" y="589660"/>
                </a:cubicBezTo>
                <a:cubicBezTo>
                  <a:pt x="5098237" y="574828"/>
                  <a:pt x="5109193" y="544145"/>
                  <a:pt x="5110385" y="529839"/>
                </a:cubicBezTo>
                <a:cubicBezTo>
                  <a:pt x="5119240" y="423574"/>
                  <a:pt x="5107848" y="394702"/>
                  <a:pt x="5127476" y="316194"/>
                </a:cubicBezTo>
                <a:cubicBezTo>
                  <a:pt x="5129661" y="307455"/>
                  <a:pt x="5133173" y="299103"/>
                  <a:pt x="5136022" y="290557"/>
                </a:cubicBezTo>
                <a:cubicBezTo>
                  <a:pt x="5146329" y="-39253"/>
                  <a:pt x="5054931" y="41637"/>
                  <a:pt x="5187297" y="8546"/>
                </a:cubicBezTo>
                <a:cubicBezTo>
                  <a:pt x="5196036" y="6361"/>
                  <a:pt x="5204388" y="2849"/>
                  <a:pt x="5212934" y="0"/>
                </a:cubicBezTo>
                <a:lnTo>
                  <a:pt x="5529129" y="8546"/>
                </a:lnTo>
                <a:lnTo>
                  <a:pt x="5922235" y="17091"/>
                </a:lnTo>
                <a:cubicBezTo>
                  <a:pt x="6124132" y="23029"/>
                  <a:pt x="6131785" y="29120"/>
                  <a:pt x="6349525" y="42729"/>
                </a:cubicBezTo>
                <a:cubicBezTo>
                  <a:pt x="6406457" y="46287"/>
                  <a:pt x="6463558" y="47009"/>
                  <a:pt x="6520441" y="51275"/>
                </a:cubicBezTo>
                <a:cubicBezTo>
                  <a:pt x="6624425" y="59074"/>
                  <a:pt x="6741014" y="75041"/>
                  <a:pt x="6845181" y="85458"/>
                </a:cubicBezTo>
                <a:cubicBezTo>
                  <a:pt x="6879312" y="88871"/>
                  <a:pt x="6913433" y="93464"/>
                  <a:pt x="6947730" y="94004"/>
                </a:cubicBezTo>
                <a:lnTo>
                  <a:pt x="7930497" y="102549"/>
                </a:lnTo>
                <a:cubicBezTo>
                  <a:pt x="8033046" y="99701"/>
                  <a:pt x="8136120" y="104743"/>
                  <a:pt x="8238145" y="94004"/>
                </a:cubicBezTo>
                <a:cubicBezTo>
                  <a:pt x="8248360" y="92929"/>
                  <a:pt x="8255237" y="68366"/>
                  <a:pt x="8255237" y="6836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79BF8FF5-05CD-464B-84DA-DC782AF82F97}"/>
              </a:ext>
            </a:extLst>
          </p:cNvPr>
          <p:cNvSpPr txBox="1"/>
          <p:nvPr/>
        </p:nvSpPr>
        <p:spPr>
          <a:xfrm>
            <a:off x="2238997" y="5033473"/>
            <a:ext cx="535724" cy="923330"/>
          </a:xfrm>
          <a:prstGeom prst="rect">
            <a:avLst/>
          </a:prstGeom>
          <a:noFill/>
        </p:spPr>
        <p:txBody>
          <a:bodyPr wrap="none" rtlCol="0">
            <a:spAutoFit/>
          </a:bodyPr>
          <a:lstStyle/>
          <a:p>
            <a:r>
              <a:rPr lang="en-US" dirty="0"/>
              <a:t>255</a:t>
            </a:r>
          </a:p>
          <a:p>
            <a:r>
              <a:rPr lang="en-US" dirty="0"/>
              <a:t>128</a:t>
            </a:r>
          </a:p>
          <a:p>
            <a:r>
              <a:rPr lang="en-US" dirty="0"/>
              <a:t>0</a:t>
            </a:r>
          </a:p>
        </p:txBody>
      </p:sp>
      <p:cxnSp>
        <p:nvCxnSpPr>
          <p:cNvPr id="10" name="Straight Connector 9">
            <a:extLst>
              <a:ext uri="{FF2B5EF4-FFF2-40B4-BE49-F238E27FC236}">
                <a16:creationId xmlns:a16="http://schemas.microsoft.com/office/drawing/2014/main" id="{F11EBF35-8C3C-4720-A968-E401FCD32A49}"/>
              </a:ext>
            </a:extLst>
          </p:cNvPr>
          <p:cNvCxnSpPr>
            <a:cxnSpLocks/>
          </p:cNvCxnSpPr>
          <p:nvPr/>
        </p:nvCxnSpPr>
        <p:spPr>
          <a:xfrm flipV="1">
            <a:off x="3000583" y="5763488"/>
            <a:ext cx="5263200" cy="44866"/>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87498E8F-9289-4ED5-BB99-33010390C3B9}"/>
              </a:ext>
            </a:extLst>
          </p:cNvPr>
          <p:cNvSpPr txBox="1"/>
          <p:nvPr/>
        </p:nvSpPr>
        <p:spPr>
          <a:xfrm>
            <a:off x="2244881" y="6080333"/>
            <a:ext cx="535724" cy="646331"/>
          </a:xfrm>
          <a:prstGeom prst="rect">
            <a:avLst/>
          </a:prstGeom>
          <a:noFill/>
        </p:spPr>
        <p:txBody>
          <a:bodyPr wrap="none" rtlCol="0">
            <a:spAutoFit/>
          </a:bodyPr>
          <a:lstStyle/>
          <a:p>
            <a:r>
              <a:rPr lang="en-US" dirty="0"/>
              <a:t>255</a:t>
            </a:r>
          </a:p>
          <a:p>
            <a:r>
              <a:rPr lang="en-US" dirty="0"/>
              <a:t>0</a:t>
            </a:r>
          </a:p>
        </p:txBody>
      </p:sp>
      <p:sp>
        <p:nvSpPr>
          <p:cNvPr id="13" name="TextBox 12">
            <a:extLst>
              <a:ext uri="{FF2B5EF4-FFF2-40B4-BE49-F238E27FC236}">
                <a16:creationId xmlns:a16="http://schemas.microsoft.com/office/drawing/2014/main" id="{8678F303-A10A-4A1C-A1ED-2B5B5B3301C3}"/>
              </a:ext>
            </a:extLst>
          </p:cNvPr>
          <p:cNvSpPr txBox="1"/>
          <p:nvPr/>
        </p:nvSpPr>
        <p:spPr>
          <a:xfrm>
            <a:off x="3091550" y="5495138"/>
            <a:ext cx="535724" cy="369332"/>
          </a:xfrm>
          <a:prstGeom prst="rect">
            <a:avLst/>
          </a:prstGeom>
          <a:noFill/>
        </p:spPr>
        <p:txBody>
          <a:bodyPr wrap="none" rtlCol="0">
            <a:spAutoFit/>
          </a:bodyPr>
          <a:lstStyle/>
          <a:p>
            <a:r>
              <a:rPr lang="en-US" dirty="0"/>
              <a:t>100</a:t>
            </a:r>
          </a:p>
        </p:txBody>
      </p:sp>
      <p:cxnSp>
        <p:nvCxnSpPr>
          <p:cNvPr id="16" name="Straight Connector 15">
            <a:extLst>
              <a:ext uri="{FF2B5EF4-FFF2-40B4-BE49-F238E27FC236}">
                <a16:creationId xmlns:a16="http://schemas.microsoft.com/office/drawing/2014/main" id="{37CA9C9A-D70C-4990-9E93-ADEC8147EEC7}"/>
              </a:ext>
            </a:extLst>
          </p:cNvPr>
          <p:cNvCxnSpPr>
            <a:cxnSpLocks/>
          </p:cNvCxnSpPr>
          <p:nvPr/>
        </p:nvCxnSpPr>
        <p:spPr>
          <a:xfrm>
            <a:off x="2897024" y="6204247"/>
            <a:ext cx="255519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BA085D53-8D61-48D9-9AC7-FAE849EF5F0A}"/>
              </a:ext>
            </a:extLst>
          </p:cNvPr>
          <p:cNvCxnSpPr>
            <a:cxnSpLocks/>
          </p:cNvCxnSpPr>
          <p:nvPr/>
        </p:nvCxnSpPr>
        <p:spPr>
          <a:xfrm>
            <a:off x="5452216" y="6204247"/>
            <a:ext cx="0" cy="334122"/>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0D76EB86-7892-449A-9A49-CED7029A80E0}"/>
              </a:ext>
            </a:extLst>
          </p:cNvPr>
          <p:cNvCxnSpPr>
            <a:cxnSpLocks/>
          </p:cNvCxnSpPr>
          <p:nvPr/>
        </p:nvCxnSpPr>
        <p:spPr>
          <a:xfrm flipV="1">
            <a:off x="5452216" y="6538369"/>
            <a:ext cx="940037" cy="7122"/>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31453F5F-6DA5-4EA6-9696-C4D8FFB7EE74}"/>
              </a:ext>
            </a:extLst>
          </p:cNvPr>
          <p:cNvCxnSpPr>
            <a:cxnSpLocks/>
          </p:cNvCxnSpPr>
          <p:nvPr/>
        </p:nvCxnSpPr>
        <p:spPr>
          <a:xfrm>
            <a:off x="6392253" y="6204247"/>
            <a:ext cx="0" cy="334122"/>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D8FFA8B3-DB8F-4162-AAD4-8FF688252B34}"/>
              </a:ext>
            </a:extLst>
          </p:cNvPr>
          <p:cNvCxnSpPr>
            <a:cxnSpLocks/>
          </p:cNvCxnSpPr>
          <p:nvPr/>
        </p:nvCxnSpPr>
        <p:spPr>
          <a:xfrm>
            <a:off x="6392253" y="6204247"/>
            <a:ext cx="2555192" cy="0"/>
          </a:xfrm>
          <a:prstGeom prst="line">
            <a:avLst/>
          </a:prstGeom>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4DC0E8BC-A6B3-4A7A-8DB9-695128DD5667}"/>
              </a:ext>
            </a:extLst>
          </p:cNvPr>
          <p:cNvSpPr/>
          <p:nvPr/>
        </p:nvSpPr>
        <p:spPr>
          <a:xfrm>
            <a:off x="9974545" y="1927076"/>
            <a:ext cx="1059678" cy="9144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3D041885-9E45-4FF1-9223-C27F57F674AF}"/>
              </a:ext>
            </a:extLst>
          </p:cNvPr>
          <p:cNvSpPr/>
          <p:nvPr/>
        </p:nvSpPr>
        <p:spPr>
          <a:xfrm>
            <a:off x="5332575" y="3358497"/>
            <a:ext cx="1128046" cy="914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7D2D28E3-3F6E-4FE5-A446-F91E772FF1E9}"/>
              </a:ext>
            </a:extLst>
          </p:cNvPr>
          <p:cNvSpPr/>
          <p:nvPr/>
        </p:nvSpPr>
        <p:spPr>
          <a:xfrm>
            <a:off x="3359412" y="2753314"/>
            <a:ext cx="4777099" cy="219199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4838921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4BF34E3-FB44-46E4-8187-59B3C12B92A6}"/>
              </a:ext>
            </a:extLst>
          </p:cNvPr>
          <p:cNvSpPr txBox="1"/>
          <p:nvPr/>
        </p:nvSpPr>
        <p:spPr>
          <a:xfrm>
            <a:off x="590221" y="333137"/>
            <a:ext cx="328936" cy="6524863"/>
          </a:xfrm>
          <a:prstGeom prst="rect">
            <a:avLst/>
          </a:prstGeom>
          <a:solidFill>
            <a:schemeClr val="bg1">
              <a:lumMod val="95000"/>
            </a:schemeClr>
          </a:solidFill>
        </p:spPr>
        <p:txBody>
          <a:bodyPr wrap="none" rtlCol="0">
            <a:spAutoFit/>
          </a:bodyPr>
          <a:lstStyle/>
          <a:p>
            <a:pPr algn="r"/>
            <a:r>
              <a:rPr lang="en-US" sz="1100" dirty="0"/>
              <a:t>1</a:t>
            </a:r>
          </a:p>
          <a:p>
            <a:pPr algn="r"/>
            <a:r>
              <a:rPr lang="en-US" sz="1100" dirty="0"/>
              <a:t>2</a:t>
            </a:r>
          </a:p>
          <a:p>
            <a:pPr algn="r"/>
            <a:r>
              <a:rPr lang="en-US" sz="1100" dirty="0"/>
              <a:t>3</a:t>
            </a:r>
          </a:p>
          <a:p>
            <a:pPr algn="r"/>
            <a:r>
              <a:rPr lang="en-US" sz="1100" dirty="0"/>
              <a:t>4</a:t>
            </a:r>
          </a:p>
          <a:p>
            <a:pPr algn="r"/>
            <a:r>
              <a:rPr lang="en-US" sz="1100" dirty="0"/>
              <a:t>5</a:t>
            </a:r>
          </a:p>
          <a:p>
            <a:pPr algn="r"/>
            <a:r>
              <a:rPr lang="en-US" sz="1100" dirty="0"/>
              <a:t>6</a:t>
            </a:r>
          </a:p>
          <a:p>
            <a:pPr algn="r"/>
            <a:r>
              <a:rPr lang="en-US" sz="1100" dirty="0"/>
              <a:t>7</a:t>
            </a:r>
          </a:p>
          <a:p>
            <a:pPr algn="r"/>
            <a:r>
              <a:rPr lang="en-US" sz="1100" dirty="0"/>
              <a:t>8</a:t>
            </a:r>
          </a:p>
          <a:p>
            <a:pPr algn="r"/>
            <a:r>
              <a:rPr lang="en-US" sz="1100" dirty="0"/>
              <a:t>9</a:t>
            </a:r>
          </a:p>
          <a:p>
            <a:pPr algn="r"/>
            <a:r>
              <a:rPr lang="en-US" sz="1100" dirty="0"/>
              <a:t>10</a:t>
            </a:r>
          </a:p>
          <a:p>
            <a:pPr algn="r"/>
            <a:r>
              <a:rPr lang="en-US" sz="1100" dirty="0"/>
              <a:t>11</a:t>
            </a:r>
          </a:p>
          <a:p>
            <a:pPr algn="r"/>
            <a:r>
              <a:rPr lang="en-US" sz="1100" dirty="0"/>
              <a:t>12</a:t>
            </a:r>
          </a:p>
          <a:p>
            <a:pPr algn="r"/>
            <a:r>
              <a:rPr lang="en-US" sz="1100" dirty="0"/>
              <a:t>13</a:t>
            </a:r>
          </a:p>
          <a:p>
            <a:pPr algn="r"/>
            <a:r>
              <a:rPr lang="en-US" sz="1100" dirty="0"/>
              <a:t>14</a:t>
            </a:r>
          </a:p>
          <a:p>
            <a:pPr algn="r"/>
            <a:r>
              <a:rPr lang="en-US" sz="1100" dirty="0"/>
              <a:t>15</a:t>
            </a:r>
          </a:p>
          <a:p>
            <a:pPr algn="r"/>
            <a:r>
              <a:rPr lang="en-US" sz="1100" dirty="0"/>
              <a:t>16</a:t>
            </a:r>
          </a:p>
          <a:p>
            <a:pPr algn="r"/>
            <a:r>
              <a:rPr lang="en-US" sz="1100" dirty="0"/>
              <a:t>17</a:t>
            </a:r>
          </a:p>
          <a:p>
            <a:pPr algn="r"/>
            <a:r>
              <a:rPr lang="en-US" sz="1100" dirty="0"/>
              <a:t>18</a:t>
            </a:r>
          </a:p>
          <a:p>
            <a:pPr algn="r"/>
            <a:r>
              <a:rPr lang="en-US" sz="1100" dirty="0"/>
              <a:t>19</a:t>
            </a:r>
          </a:p>
          <a:p>
            <a:pPr algn="r"/>
            <a:r>
              <a:rPr lang="en-US" sz="1100" dirty="0"/>
              <a:t>20</a:t>
            </a:r>
          </a:p>
          <a:p>
            <a:pPr algn="r"/>
            <a:r>
              <a:rPr lang="en-US" sz="1100" dirty="0"/>
              <a:t>21</a:t>
            </a:r>
          </a:p>
          <a:p>
            <a:pPr algn="r"/>
            <a:r>
              <a:rPr lang="en-US" sz="1100" dirty="0"/>
              <a:t>22</a:t>
            </a:r>
          </a:p>
          <a:p>
            <a:pPr algn="r"/>
            <a:r>
              <a:rPr lang="en-US" sz="1100" dirty="0"/>
              <a:t>23</a:t>
            </a:r>
          </a:p>
          <a:p>
            <a:pPr algn="r"/>
            <a:r>
              <a:rPr lang="en-US" sz="1100" dirty="0"/>
              <a:t>24</a:t>
            </a:r>
          </a:p>
          <a:p>
            <a:pPr algn="r"/>
            <a:r>
              <a:rPr lang="en-US" sz="1100" dirty="0"/>
              <a:t>25</a:t>
            </a:r>
          </a:p>
          <a:p>
            <a:pPr algn="r"/>
            <a:r>
              <a:rPr lang="en-US" sz="1100" dirty="0"/>
              <a:t>26</a:t>
            </a:r>
          </a:p>
          <a:p>
            <a:pPr algn="r"/>
            <a:r>
              <a:rPr lang="en-US" sz="1100" dirty="0"/>
              <a:t>27</a:t>
            </a:r>
          </a:p>
          <a:p>
            <a:pPr algn="r"/>
            <a:r>
              <a:rPr lang="en-US" sz="1100" dirty="0"/>
              <a:t>28</a:t>
            </a:r>
          </a:p>
          <a:p>
            <a:pPr algn="r"/>
            <a:r>
              <a:rPr lang="en-US" sz="1100" dirty="0"/>
              <a:t>29</a:t>
            </a:r>
          </a:p>
          <a:p>
            <a:pPr algn="r"/>
            <a:r>
              <a:rPr lang="en-US" sz="1100" dirty="0"/>
              <a:t>30</a:t>
            </a:r>
          </a:p>
          <a:p>
            <a:pPr algn="r"/>
            <a:r>
              <a:rPr lang="en-US" sz="1100" dirty="0"/>
              <a:t>31</a:t>
            </a:r>
          </a:p>
          <a:p>
            <a:pPr algn="r"/>
            <a:r>
              <a:rPr lang="en-US" sz="1100" dirty="0"/>
              <a:t>32</a:t>
            </a:r>
          </a:p>
          <a:p>
            <a:pPr algn="r"/>
            <a:r>
              <a:rPr lang="en-US" sz="1100" dirty="0"/>
              <a:t>33</a:t>
            </a:r>
          </a:p>
          <a:p>
            <a:pPr algn="r"/>
            <a:r>
              <a:rPr lang="en-US" sz="1100" dirty="0"/>
              <a:t>34</a:t>
            </a:r>
          </a:p>
          <a:p>
            <a:pPr algn="r"/>
            <a:r>
              <a:rPr lang="en-US" sz="1100" dirty="0"/>
              <a:t>35</a:t>
            </a:r>
          </a:p>
          <a:p>
            <a:pPr algn="r"/>
            <a:r>
              <a:rPr lang="en-US" sz="1100" dirty="0"/>
              <a:t>36</a:t>
            </a:r>
          </a:p>
          <a:p>
            <a:pPr algn="r"/>
            <a:r>
              <a:rPr lang="en-US" sz="1100" dirty="0"/>
              <a:t>37</a:t>
            </a:r>
          </a:p>
          <a:p>
            <a:pPr algn="r"/>
            <a:r>
              <a:rPr lang="en-US" sz="1100" dirty="0"/>
              <a:t>38</a:t>
            </a:r>
          </a:p>
        </p:txBody>
      </p:sp>
      <p:pic>
        <p:nvPicPr>
          <p:cNvPr id="3" name="Picture 2">
            <a:extLst>
              <a:ext uri="{FF2B5EF4-FFF2-40B4-BE49-F238E27FC236}">
                <a16:creationId xmlns:a16="http://schemas.microsoft.com/office/drawing/2014/main" id="{049B2B4E-FE9D-4903-95FF-1C50EF6D2BE6}"/>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828943" y="0"/>
            <a:ext cx="9306369" cy="6858000"/>
          </a:xfrm>
          <a:prstGeom prst="rect">
            <a:avLst/>
          </a:prstGeom>
        </p:spPr>
      </p:pic>
      <p:sp>
        <p:nvSpPr>
          <p:cNvPr id="5" name="Rectangle 4">
            <a:extLst>
              <a:ext uri="{FF2B5EF4-FFF2-40B4-BE49-F238E27FC236}">
                <a16:creationId xmlns:a16="http://schemas.microsoft.com/office/drawing/2014/main" id="{58E4518B-76C8-467C-85F6-3711688C99EA}"/>
              </a:ext>
            </a:extLst>
          </p:cNvPr>
          <p:cNvSpPr/>
          <p:nvPr/>
        </p:nvSpPr>
        <p:spPr>
          <a:xfrm>
            <a:off x="598206" y="3198263"/>
            <a:ext cx="854579" cy="1871529"/>
          </a:xfrm>
          <a:prstGeom prst="rect">
            <a:avLst/>
          </a:prstGeom>
          <a:solidFill>
            <a:srgbClr val="29FC0C">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A50DFC89-171F-41F2-B27A-E0BAFBDCB2A8}"/>
              </a:ext>
            </a:extLst>
          </p:cNvPr>
          <p:cNvSpPr/>
          <p:nvPr/>
        </p:nvSpPr>
        <p:spPr>
          <a:xfrm flipH="1">
            <a:off x="221618" y="2234725"/>
            <a:ext cx="857926" cy="3798606"/>
          </a:xfrm>
          <a:prstGeom prst="rect">
            <a:avLst/>
          </a:prstGeom>
          <a:solidFill>
            <a:srgbClr val="0070C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AD464CBA-F267-41FD-A253-F2376BC904F4}"/>
              </a:ext>
            </a:extLst>
          </p:cNvPr>
          <p:cNvSpPr txBox="1"/>
          <p:nvPr/>
        </p:nvSpPr>
        <p:spPr>
          <a:xfrm rot="16200000">
            <a:off x="-15424" y="3673298"/>
            <a:ext cx="857927" cy="369332"/>
          </a:xfrm>
          <a:prstGeom prst="rect">
            <a:avLst/>
          </a:prstGeom>
          <a:noFill/>
        </p:spPr>
        <p:txBody>
          <a:bodyPr wrap="none" rtlCol="0">
            <a:spAutoFit/>
          </a:bodyPr>
          <a:lstStyle/>
          <a:p>
            <a:r>
              <a:rPr lang="en-US" dirty="0"/>
              <a:t>FRAME</a:t>
            </a:r>
          </a:p>
        </p:txBody>
      </p:sp>
      <p:sp>
        <p:nvSpPr>
          <p:cNvPr id="8" name="TextBox 7">
            <a:extLst>
              <a:ext uri="{FF2B5EF4-FFF2-40B4-BE49-F238E27FC236}">
                <a16:creationId xmlns:a16="http://schemas.microsoft.com/office/drawing/2014/main" id="{D5F97019-9757-4574-869E-ED5D60A6121A}"/>
              </a:ext>
            </a:extLst>
          </p:cNvPr>
          <p:cNvSpPr txBox="1"/>
          <p:nvPr/>
        </p:nvSpPr>
        <p:spPr>
          <a:xfrm rot="16200000">
            <a:off x="766826" y="3851920"/>
            <a:ext cx="882036" cy="369332"/>
          </a:xfrm>
          <a:prstGeom prst="rect">
            <a:avLst/>
          </a:prstGeom>
          <a:noFill/>
        </p:spPr>
        <p:txBody>
          <a:bodyPr wrap="none" rtlCol="0">
            <a:spAutoFit/>
          </a:bodyPr>
          <a:lstStyle/>
          <a:p>
            <a:r>
              <a:rPr lang="en-US" dirty="0"/>
              <a:t>OBJECT</a:t>
            </a:r>
          </a:p>
        </p:txBody>
      </p:sp>
      <p:sp>
        <p:nvSpPr>
          <p:cNvPr id="10" name="Rectangle 9">
            <a:extLst>
              <a:ext uri="{FF2B5EF4-FFF2-40B4-BE49-F238E27FC236}">
                <a16:creationId xmlns:a16="http://schemas.microsoft.com/office/drawing/2014/main" id="{C010D616-CBD4-4F6A-971D-8936D554AA81}"/>
              </a:ext>
            </a:extLst>
          </p:cNvPr>
          <p:cNvSpPr/>
          <p:nvPr/>
        </p:nvSpPr>
        <p:spPr>
          <a:xfrm>
            <a:off x="7708307" y="0"/>
            <a:ext cx="4483693" cy="683664"/>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E92F3774-DA0E-4A71-A8C6-2521F2477679}"/>
              </a:ext>
            </a:extLst>
          </p:cNvPr>
          <p:cNvSpPr txBox="1"/>
          <p:nvPr/>
        </p:nvSpPr>
        <p:spPr>
          <a:xfrm>
            <a:off x="7708307" y="32025"/>
            <a:ext cx="4483693" cy="369332"/>
          </a:xfrm>
          <a:prstGeom prst="rect">
            <a:avLst/>
          </a:prstGeom>
          <a:noFill/>
        </p:spPr>
        <p:txBody>
          <a:bodyPr wrap="square" rtlCol="0">
            <a:spAutoFit/>
          </a:bodyPr>
          <a:lstStyle/>
          <a:p>
            <a:pPr algn="ctr"/>
            <a:r>
              <a:rPr lang="en-US" dirty="0"/>
              <a:t>f=</a:t>
            </a:r>
            <a:r>
              <a:rPr lang="en-US" dirty="0" err="1"/>
              <a:t>objectArray</a:t>
            </a:r>
            <a:r>
              <a:rPr lang="en-US" dirty="0"/>
              <a:t> [</a:t>
            </a:r>
            <a:r>
              <a:rPr lang="en-US" dirty="0" err="1"/>
              <a:t>objectIndex,column</a:t>
            </a:r>
            <a:r>
              <a:rPr lang="en-US" dirty="0"/>
              <a:t> index]</a:t>
            </a:r>
          </a:p>
        </p:txBody>
      </p:sp>
      <p:sp>
        <p:nvSpPr>
          <p:cNvPr id="12" name="Rectangle 11">
            <a:extLst>
              <a:ext uri="{FF2B5EF4-FFF2-40B4-BE49-F238E27FC236}">
                <a16:creationId xmlns:a16="http://schemas.microsoft.com/office/drawing/2014/main" id="{1E54E7D9-BE6F-4A10-B852-B8860C0FDF47}"/>
              </a:ext>
            </a:extLst>
          </p:cNvPr>
          <p:cNvSpPr/>
          <p:nvPr/>
        </p:nvSpPr>
        <p:spPr>
          <a:xfrm>
            <a:off x="7639941" y="369332"/>
            <a:ext cx="4552060" cy="215444"/>
          </a:xfrm>
          <a:prstGeom prst="rect">
            <a:avLst/>
          </a:prstGeom>
        </p:spPr>
        <p:txBody>
          <a:bodyPr wrap="square">
            <a:spAutoFit/>
          </a:bodyPr>
          <a:lstStyle/>
          <a:p>
            <a:pPr algn="ctr"/>
            <a:r>
              <a:rPr lang="en-US" sz="800" b="1" dirty="0"/>
              <a:t>FRAME=0; CLUSTER_ID=1; X0=2; Y0=3; X1=4; Y1=5; AREA=6; ASPECT_RATIO=7; TEXTURE=8; SOLIDITY=9</a:t>
            </a:r>
          </a:p>
        </p:txBody>
      </p:sp>
      <p:pic>
        <p:nvPicPr>
          <p:cNvPr id="13" name="Picture 12">
            <a:extLst>
              <a:ext uri="{FF2B5EF4-FFF2-40B4-BE49-F238E27FC236}">
                <a16:creationId xmlns:a16="http://schemas.microsoft.com/office/drawing/2014/main" id="{3973C804-631C-4D29-A00F-E6D222B1DF22}"/>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7881117" y="915712"/>
            <a:ext cx="4212136" cy="2434239"/>
          </a:xfrm>
          <a:prstGeom prst="rect">
            <a:avLst/>
          </a:prstGeom>
        </p:spPr>
      </p:pic>
      <p:sp>
        <p:nvSpPr>
          <p:cNvPr id="2" name="TextBox 1">
            <a:extLst>
              <a:ext uri="{FF2B5EF4-FFF2-40B4-BE49-F238E27FC236}">
                <a16:creationId xmlns:a16="http://schemas.microsoft.com/office/drawing/2014/main" id="{2B36026C-2ECE-41E1-A6D4-F50653C0858C}"/>
              </a:ext>
            </a:extLst>
          </p:cNvPr>
          <p:cNvSpPr txBox="1"/>
          <p:nvPr/>
        </p:nvSpPr>
        <p:spPr>
          <a:xfrm>
            <a:off x="3533122" y="0"/>
            <a:ext cx="1742015" cy="369332"/>
          </a:xfrm>
          <a:prstGeom prst="rect">
            <a:avLst/>
          </a:prstGeom>
          <a:solidFill>
            <a:srgbClr val="0070C0"/>
          </a:solidFill>
        </p:spPr>
        <p:txBody>
          <a:bodyPr wrap="none" rtlCol="0">
            <a:spAutoFit/>
          </a:bodyPr>
          <a:lstStyle/>
          <a:p>
            <a:r>
              <a:rPr lang="en-US" b="1" dirty="0">
                <a:solidFill>
                  <a:schemeClr val="bg1"/>
                </a:solidFill>
              </a:rPr>
              <a:t>ViewVideo_3.py</a:t>
            </a:r>
          </a:p>
        </p:txBody>
      </p:sp>
      <p:sp>
        <p:nvSpPr>
          <p:cNvPr id="9" name="TextBox 8">
            <a:extLst>
              <a:ext uri="{FF2B5EF4-FFF2-40B4-BE49-F238E27FC236}">
                <a16:creationId xmlns:a16="http://schemas.microsoft.com/office/drawing/2014/main" id="{8A1A14A3-896B-4784-9049-B7CEC08C2B04}"/>
              </a:ext>
            </a:extLst>
          </p:cNvPr>
          <p:cNvSpPr txBox="1"/>
          <p:nvPr/>
        </p:nvSpPr>
        <p:spPr>
          <a:xfrm>
            <a:off x="7670014" y="904697"/>
            <a:ext cx="422206" cy="2462213"/>
          </a:xfrm>
          <a:prstGeom prst="rect">
            <a:avLst/>
          </a:prstGeom>
          <a:solidFill>
            <a:schemeClr val="bg2"/>
          </a:solidFill>
        </p:spPr>
        <p:txBody>
          <a:bodyPr wrap="square" rtlCol="0">
            <a:spAutoFit/>
          </a:bodyPr>
          <a:lstStyle/>
          <a:p>
            <a:pPr algn="r"/>
            <a:endParaRPr lang="en-US" sz="1400" dirty="0"/>
          </a:p>
          <a:p>
            <a:pPr algn="r"/>
            <a:r>
              <a:rPr lang="en-US" sz="1400" dirty="0"/>
              <a:t>0</a:t>
            </a:r>
          </a:p>
          <a:p>
            <a:pPr algn="r"/>
            <a:r>
              <a:rPr lang="en-US" sz="1400" dirty="0"/>
              <a:t>1</a:t>
            </a:r>
          </a:p>
          <a:p>
            <a:pPr algn="r"/>
            <a:r>
              <a:rPr lang="en-US" sz="1400" dirty="0"/>
              <a:t>2</a:t>
            </a:r>
          </a:p>
          <a:p>
            <a:pPr algn="r"/>
            <a:r>
              <a:rPr lang="en-US" sz="1400" dirty="0"/>
              <a:t>3</a:t>
            </a:r>
          </a:p>
          <a:p>
            <a:pPr algn="r"/>
            <a:r>
              <a:rPr lang="en-US" sz="1400" dirty="0"/>
              <a:t>4</a:t>
            </a:r>
          </a:p>
          <a:p>
            <a:pPr algn="r"/>
            <a:r>
              <a:rPr lang="en-US" sz="1400" dirty="0"/>
              <a:t>5</a:t>
            </a:r>
          </a:p>
          <a:p>
            <a:pPr algn="r"/>
            <a:r>
              <a:rPr lang="en-US" sz="1400" dirty="0"/>
              <a:t>6</a:t>
            </a:r>
          </a:p>
          <a:p>
            <a:pPr algn="r"/>
            <a:r>
              <a:rPr lang="en-US" sz="1400" dirty="0"/>
              <a:t>7</a:t>
            </a:r>
          </a:p>
          <a:p>
            <a:pPr algn="r"/>
            <a:r>
              <a:rPr lang="en-US" sz="1400" dirty="0"/>
              <a:t>8</a:t>
            </a:r>
          </a:p>
          <a:p>
            <a:pPr algn="r"/>
            <a:r>
              <a:rPr lang="en-US" sz="1400" dirty="0"/>
              <a:t>9</a:t>
            </a:r>
          </a:p>
        </p:txBody>
      </p:sp>
      <p:sp>
        <p:nvSpPr>
          <p:cNvPr id="14" name="Arrow: Right 13">
            <a:extLst>
              <a:ext uri="{FF2B5EF4-FFF2-40B4-BE49-F238E27FC236}">
                <a16:creationId xmlns:a16="http://schemas.microsoft.com/office/drawing/2014/main" id="{B25BB4DE-F357-4DFC-8E13-B2B1C934B180}"/>
              </a:ext>
            </a:extLst>
          </p:cNvPr>
          <p:cNvSpPr/>
          <p:nvPr/>
        </p:nvSpPr>
        <p:spPr>
          <a:xfrm>
            <a:off x="6018134" y="954108"/>
            <a:ext cx="1862983" cy="110643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objectIndex</a:t>
            </a:r>
            <a:endParaRPr lang="en-US" dirty="0"/>
          </a:p>
        </p:txBody>
      </p:sp>
    </p:spTree>
    <p:extLst>
      <p:ext uri="{BB962C8B-B14F-4D97-AF65-F5344CB8AC3E}">
        <p14:creationId xmlns:p14="http://schemas.microsoft.com/office/powerpoint/2010/main" val="411720401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D278FCA1-C773-470D-9EEE-313696EBBC51}"/>
              </a:ext>
            </a:extLst>
          </p:cNvPr>
          <p:cNvSpPr txBox="1"/>
          <p:nvPr/>
        </p:nvSpPr>
        <p:spPr>
          <a:xfrm>
            <a:off x="5215086" y="1266561"/>
            <a:ext cx="2325830" cy="523220"/>
          </a:xfrm>
          <a:prstGeom prst="rect">
            <a:avLst/>
          </a:prstGeom>
          <a:noFill/>
        </p:spPr>
        <p:txBody>
          <a:bodyPr wrap="none" rtlCol="0">
            <a:spAutoFit/>
          </a:bodyPr>
          <a:lstStyle/>
          <a:p>
            <a:r>
              <a:rPr lang="en-US" sz="2800" b="1" i="1" dirty="0"/>
              <a:t>NEW VERSION</a:t>
            </a:r>
          </a:p>
        </p:txBody>
      </p:sp>
      <p:sp>
        <p:nvSpPr>
          <p:cNvPr id="3" name="TextBox 2">
            <a:extLst>
              <a:ext uri="{FF2B5EF4-FFF2-40B4-BE49-F238E27FC236}">
                <a16:creationId xmlns:a16="http://schemas.microsoft.com/office/drawing/2014/main" id="{8E6E93BB-9A36-4A56-88FA-76765C374C95}"/>
              </a:ext>
            </a:extLst>
          </p:cNvPr>
          <p:cNvSpPr txBox="1"/>
          <p:nvPr/>
        </p:nvSpPr>
        <p:spPr>
          <a:xfrm>
            <a:off x="566980" y="0"/>
            <a:ext cx="10728588" cy="1077218"/>
          </a:xfrm>
          <a:prstGeom prst="rect">
            <a:avLst/>
          </a:prstGeom>
          <a:noFill/>
        </p:spPr>
        <p:txBody>
          <a:bodyPr wrap="square" rtlCol="0">
            <a:spAutoFit/>
          </a:bodyPr>
          <a:lstStyle/>
          <a:p>
            <a:r>
              <a:rPr lang="en-US" sz="3200" dirty="0"/>
              <a:t>Calling program needs to know when grid is full in order to save finished grid image and start collecting images for next cluster.</a:t>
            </a:r>
          </a:p>
        </p:txBody>
      </p:sp>
      <p:sp>
        <p:nvSpPr>
          <p:cNvPr id="12" name="TextBox 11">
            <a:extLst>
              <a:ext uri="{FF2B5EF4-FFF2-40B4-BE49-F238E27FC236}">
                <a16:creationId xmlns:a16="http://schemas.microsoft.com/office/drawing/2014/main" id="{828EFB4C-683B-4FFF-9801-A9B52A716F9A}"/>
              </a:ext>
            </a:extLst>
          </p:cNvPr>
          <p:cNvSpPr txBox="1"/>
          <p:nvPr/>
        </p:nvSpPr>
        <p:spPr>
          <a:xfrm>
            <a:off x="0" y="1858669"/>
            <a:ext cx="393056" cy="4524315"/>
          </a:xfrm>
          <a:prstGeom prst="rect">
            <a:avLst/>
          </a:prstGeom>
          <a:solidFill>
            <a:schemeClr val="bg1">
              <a:lumMod val="95000"/>
            </a:schemeClr>
          </a:solidFill>
        </p:spPr>
        <p:txBody>
          <a:bodyPr wrap="none" rtlCol="0">
            <a:spAutoFit/>
          </a:bodyPr>
          <a:lstStyle/>
          <a:p>
            <a:pPr algn="r"/>
            <a:r>
              <a:rPr lang="en-US" sz="1600" dirty="0"/>
              <a:t>1</a:t>
            </a:r>
          </a:p>
          <a:p>
            <a:pPr algn="r"/>
            <a:r>
              <a:rPr lang="en-US" sz="1600" dirty="0"/>
              <a:t>2</a:t>
            </a:r>
          </a:p>
          <a:p>
            <a:pPr algn="r"/>
            <a:r>
              <a:rPr lang="en-US" sz="1600" dirty="0"/>
              <a:t>3</a:t>
            </a:r>
          </a:p>
          <a:p>
            <a:pPr algn="r"/>
            <a:r>
              <a:rPr lang="en-US" sz="1600" dirty="0"/>
              <a:t>4</a:t>
            </a:r>
          </a:p>
          <a:p>
            <a:pPr algn="r"/>
            <a:r>
              <a:rPr lang="en-US" sz="1600" dirty="0"/>
              <a:t>5</a:t>
            </a:r>
          </a:p>
          <a:p>
            <a:pPr algn="r"/>
            <a:r>
              <a:rPr lang="en-US" sz="1600" dirty="0"/>
              <a:t>6</a:t>
            </a:r>
          </a:p>
          <a:p>
            <a:pPr algn="r"/>
            <a:r>
              <a:rPr lang="en-US" sz="1600" dirty="0"/>
              <a:t>7</a:t>
            </a:r>
          </a:p>
          <a:p>
            <a:pPr algn="r"/>
            <a:r>
              <a:rPr lang="en-US" sz="1600" dirty="0"/>
              <a:t>8</a:t>
            </a:r>
          </a:p>
          <a:p>
            <a:pPr algn="r"/>
            <a:r>
              <a:rPr lang="en-US" sz="1600" dirty="0"/>
              <a:t>9</a:t>
            </a:r>
          </a:p>
          <a:p>
            <a:pPr algn="r"/>
            <a:r>
              <a:rPr lang="en-US" sz="1600" dirty="0"/>
              <a:t>10</a:t>
            </a:r>
          </a:p>
          <a:p>
            <a:pPr algn="r"/>
            <a:r>
              <a:rPr lang="en-US" sz="1600" dirty="0"/>
              <a:t>11</a:t>
            </a:r>
          </a:p>
          <a:p>
            <a:pPr algn="r"/>
            <a:r>
              <a:rPr lang="en-US" sz="1600" dirty="0"/>
              <a:t>12</a:t>
            </a:r>
          </a:p>
          <a:p>
            <a:pPr algn="r"/>
            <a:r>
              <a:rPr lang="en-US" sz="1600" dirty="0"/>
              <a:t>13</a:t>
            </a:r>
          </a:p>
          <a:p>
            <a:pPr algn="r"/>
            <a:r>
              <a:rPr lang="en-US" sz="1600" dirty="0"/>
              <a:t>14</a:t>
            </a:r>
          </a:p>
          <a:p>
            <a:pPr algn="r"/>
            <a:r>
              <a:rPr lang="en-US" sz="1600" dirty="0"/>
              <a:t>15</a:t>
            </a:r>
          </a:p>
          <a:p>
            <a:pPr algn="r"/>
            <a:r>
              <a:rPr lang="en-US" sz="1600" dirty="0"/>
              <a:t>16</a:t>
            </a:r>
          </a:p>
          <a:p>
            <a:pPr algn="r"/>
            <a:r>
              <a:rPr lang="en-US" sz="1600" dirty="0"/>
              <a:t>17</a:t>
            </a:r>
          </a:p>
          <a:p>
            <a:pPr algn="r"/>
            <a:r>
              <a:rPr lang="en-US" sz="1600" dirty="0"/>
              <a:t>18</a:t>
            </a:r>
          </a:p>
        </p:txBody>
      </p:sp>
      <p:pic>
        <p:nvPicPr>
          <p:cNvPr id="14" name="Picture 13">
            <a:extLst>
              <a:ext uri="{FF2B5EF4-FFF2-40B4-BE49-F238E27FC236}">
                <a16:creationId xmlns:a16="http://schemas.microsoft.com/office/drawing/2014/main" id="{5938B1FA-D377-4F0A-B3B9-0C4A75C59327}"/>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452927" y="1858668"/>
            <a:ext cx="11764234" cy="4601953"/>
          </a:xfrm>
          <a:prstGeom prst="rect">
            <a:avLst/>
          </a:prstGeom>
        </p:spPr>
      </p:pic>
    </p:spTree>
    <p:extLst>
      <p:ext uri="{BB962C8B-B14F-4D97-AF65-F5344CB8AC3E}">
        <p14:creationId xmlns:p14="http://schemas.microsoft.com/office/powerpoint/2010/main" val="107500291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F47869B-00E3-42D9-AC93-9106BB58A6B9}"/>
              </a:ext>
            </a:extLst>
          </p:cNvPr>
          <p:cNvSpPr txBox="1"/>
          <p:nvPr/>
        </p:nvSpPr>
        <p:spPr>
          <a:xfrm>
            <a:off x="1504061" y="0"/>
            <a:ext cx="9630329" cy="923330"/>
          </a:xfrm>
          <a:prstGeom prst="rect">
            <a:avLst/>
          </a:prstGeom>
          <a:noFill/>
        </p:spPr>
        <p:txBody>
          <a:bodyPr wrap="none" rtlCol="0">
            <a:spAutoFit/>
          </a:bodyPr>
          <a:lstStyle/>
          <a:p>
            <a:r>
              <a:rPr lang="en-US" sz="5400" b="1" dirty="0"/>
              <a:t>Responding to Mouse in OpenCV</a:t>
            </a:r>
          </a:p>
        </p:txBody>
      </p:sp>
      <p:pic>
        <p:nvPicPr>
          <p:cNvPr id="3" name="Picture 2">
            <a:extLst>
              <a:ext uri="{FF2B5EF4-FFF2-40B4-BE49-F238E27FC236}">
                <a16:creationId xmlns:a16="http://schemas.microsoft.com/office/drawing/2014/main" id="{553A21BB-2C47-4B3B-890C-0EBA9CB442BC}"/>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2367183" y="869999"/>
            <a:ext cx="6578801" cy="5876906"/>
          </a:xfrm>
          <a:prstGeom prst="rect">
            <a:avLst/>
          </a:prstGeom>
        </p:spPr>
      </p:pic>
      <p:sp>
        <p:nvSpPr>
          <p:cNvPr id="4" name="TextBox 3">
            <a:extLst>
              <a:ext uri="{FF2B5EF4-FFF2-40B4-BE49-F238E27FC236}">
                <a16:creationId xmlns:a16="http://schemas.microsoft.com/office/drawing/2014/main" id="{5147DCC8-8675-4F57-A8A7-A4230B2AEC81}"/>
              </a:ext>
            </a:extLst>
          </p:cNvPr>
          <p:cNvSpPr txBox="1"/>
          <p:nvPr/>
        </p:nvSpPr>
        <p:spPr>
          <a:xfrm>
            <a:off x="2025423" y="889844"/>
            <a:ext cx="341760" cy="6001643"/>
          </a:xfrm>
          <a:prstGeom prst="rect">
            <a:avLst/>
          </a:prstGeom>
          <a:solidFill>
            <a:schemeClr val="bg1">
              <a:lumMod val="95000"/>
            </a:schemeClr>
          </a:solidFill>
        </p:spPr>
        <p:txBody>
          <a:bodyPr wrap="none" rtlCol="0">
            <a:spAutoFit/>
          </a:bodyPr>
          <a:lstStyle/>
          <a:p>
            <a:pPr algn="r"/>
            <a:r>
              <a:rPr lang="en-US" sz="1200" dirty="0"/>
              <a:t>1</a:t>
            </a:r>
          </a:p>
          <a:p>
            <a:pPr algn="r"/>
            <a:r>
              <a:rPr lang="en-US" sz="1200" dirty="0"/>
              <a:t>2</a:t>
            </a:r>
          </a:p>
          <a:p>
            <a:pPr algn="r"/>
            <a:r>
              <a:rPr lang="en-US" sz="1200" dirty="0"/>
              <a:t>3</a:t>
            </a:r>
          </a:p>
          <a:p>
            <a:pPr algn="r"/>
            <a:r>
              <a:rPr lang="en-US" sz="1200" dirty="0"/>
              <a:t>4</a:t>
            </a:r>
          </a:p>
          <a:p>
            <a:pPr algn="r"/>
            <a:r>
              <a:rPr lang="en-US" sz="1200" dirty="0"/>
              <a:t>5</a:t>
            </a:r>
          </a:p>
          <a:p>
            <a:pPr algn="r"/>
            <a:r>
              <a:rPr lang="en-US" sz="1200" dirty="0"/>
              <a:t>6</a:t>
            </a:r>
          </a:p>
          <a:p>
            <a:pPr algn="r"/>
            <a:r>
              <a:rPr lang="en-US" sz="1200" dirty="0"/>
              <a:t>7</a:t>
            </a:r>
          </a:p>
          <a:p>
            <a:pPr algn="r"/>
            <a:r>
              <a:rPr lang="en-US" sz="1200" dirty="0"/>
              <a:t>8</a:t>
            </a:r>
          </a:p>
          <a:p>
            <a:pPr algn="r"/>
            <a:r>
              <a:rPr lang="en-US" sz="1200" dirty="0"/>
              <a:t>9</a:t>
            </a:r>
          </a:p>
          <a:p>
            <a:pPr algn="r"/>
            <a:r>
              <a:rPr lang="en-US" sz="1200" dirty="0"/>
              <a:t>10</a:t>
            </a:r>
          </a:p>
          <a:p>
            <a:pPr algn="r"/>
            <a:r>
              <a:rPr lang="en-US" sz="1200" dirty="0"/>
              <a:t>11</a:t>
            </a:r>
          </a:p>
          <a:p>
            <a:pPr algn="r"/>
            <a:r>
              <a:rPr lang="en-US" sz="1200" dirty="0"/>
              <a:t>12</a:t>
            </a:r>
          </a:p>
          <a:p>
            <a:pPr algn="r"/>
            <a:r>
              <a:rPr lang="en-US" sz="1200" dirty="0"/>
              <a:t>13</a:t>
            </a:r>
          </a:p>
          <a:p>
            <a:pPr algn="r"/>
            <a:r>
              <a:rPr lang="en-US" sz="1200" dirty="0"/>
              <a:t>14</a:t>
            </a:r>
          </a:p>
          <a:p>
            <a:pPr algn="r"/>
            <a:r>
              <a:rPr lang="en-US" sz="1200" dirty="0"/>
              <a:t>15</a:t>
            </a:r>
          </a:p>
          <a:p>
            <a:pPr algn="r"/>
            <a:r>
              <a:rPr lang="en-US" sz="1200" dirty="0"/>
              <a:t>16</a:t>
            </a:r>
          </a:p>
          <a:p>
            <a:pPr algn="r"/>
            <a:r>
              <a:rPr lang="en-US" sz="1200" dirty="0"/>
              <a:t>17</a:t>
            </a:r>
          </a:p>
          <a:p>
            <a:pPr algn="r"/>
            <a:r>
              <a:rPr lang="en-US" sz="1200" dirty="0"/>
              <a:t>18</a:t>
            </a:r>
          </a:p>
          <a:p>
            <a:pPr algn="r"/>
            <a:r>
              <a:rPr lang="en-US" sz="1200" dirty="0"/>
              <a:t>19</a:t>
            </a:r>
          </a:p>
          <a:p>
            <a:pPr algn="r"/>
            <a:r>
              <a:rPr lang="en-US" sz="1200" dirty="0"/>
              <a:t>20</a:t>
            </a:r>
          </a:p>
          <a:p>
            <a:pPr algn="r"/>
            <a:r>
              <a:rPr lang="en-US" sz="1200" dirty="0"/>
              <a:t>21</a:t>
            </a:r>
          </a:p>
          <a:p>
            <a:pPr algn="r"/>
            <a:r>
              <a:rPr lang="en-US" sz="1200" dirty="0"/>
              <a:t>22</a:t>
            </a:r>
          </a:p>
          <a:p>
            <a:pPr algn="r"/>
            <a:r>
              <a:rPr lang="en-US" sz="1200" dirty="0"/>
              <a:t>23</a:t>
            </a:r>
          </a:p>
          <a:p>
            <a:pPr algn="r"/>
            <a:r>
              <a:rPr lang="en-US" sz="1200" dirty="0"/>
              <a:t>24</a:t>
            </a:r>
          </a:p>
          <a:p>
            <a:pPr algn="r"/>
            <a:r>
              <a:rPr lang="en-US" sz="1200" dirty="0"/>
              <a:t>25</a:t>
            </a:r>
          </a:p>
          <a:p>
            <a:pPr algn="r"/>
            <a:r>
              <a:rPr lang="en-US" sz="1200" dirty="0"/>
              <a:t>26</a:t>
            </a:r>
          </a:p>
          <a:p>
            <a:pPr algn="r"/>
            <a:r>
              <a:rPr lang="en-US" sz="1200" dirty="0"/>
              <a:t>27</a:t>
            </a:r>
          </a:p>
          <a:p>
            <a:pPr algn="r"/>
            <a:r>
              <a:rPr lang="en-US" sz="1200" dirty="0"/>
              <a:t>28</a:t>
            </a:r>
          </a:p>
          <a:p>
            <a:pPr algn="r"/>
            <a:r>
              <a:rPr lang="en-US" sz="1200" dirty="0"/>
              <a:t>29</a:t>
            </a:r>
          </a:p>
          <a:p>
            <a:pPr algn="r"/>
            <a:r>
              <a:rPr lang="en-US" sz="1200" dirty="0"/>
              <a:t>30</a:t>
            </a:r>
          </a:p>
          <a:p>
            <a:pPr algn="r"/>
            <a:r>
              <a:rPr lang="en-US" sz="1200" dirty="0"/>
              <a:t>31</a:t>
            </a:r>
          </a:p>
          <a:p>
            <a:pPr algn="r"/>
            <a:r>
              <a:rPr lang="en-US" sz="1200" dirty="0"/>
              <a:t>32</a:t>
            </a:r>
          </a:p>
        </p:txBody>
      </p:sp>
      <p:sp>
        <p:nvSpPr>
          <p:cNvPr id="5" name="Rectangle 4">
            <a:extLst>
              <a:ext uri="{FF2B5EF4-FFF2-40B4-BE49-F238E27FC236}">
                <a16:creationId xmlns:a16="http://schemas.microsoft.com/office/drawing/2014/main" id="{110E1775-450B-49DA-9AA7-3DB696BADC8F}"/>
              </a:ext>
            </a:extLst>
          </p:cNvPr>
          <p:cNvSpPr/>
          <p:nvPr/>
        </p:nvSpPr>
        <p:spPr>
          <a:xfrm>
            <a:off x="8945984" y="1440211"/>
            <a:ext cx="2845749" cy="5078313"/>
          </a:xfrm>
          <a:prstGeom prst="rect">
            <a:avLst/>
          </a:prstGeom>
        </p:spPr>
        <p:txBody>
          <a:bodyPr wrap="square">
            <a:spAutoFit/>
          </a:bodyPr>
          <a:lstStyle/>
          <a:p>
            <a:r>
              <a:rPr lang="en-US" dirty="0"/>
              <a:t>EVENT_FLAG_ALTKEY</a:t>
            </a:r>
          </a:p>
          <a:p>
            <a:r>
              <a:rPr lang="en-US" dirty="0"/>
              <a:t>EVENT_FLAG_CTRLKEY</a:t>
            </a:r>
          </a:p>
          <a:p>
            <a:r>
              <a:rPr lang="en-US" dirty="0"/>
              <a:t>EVENT_FLAG_LBUTTON</a:t>
            </a:r>
          </a:p>
          <a:p>
            <a:r>
              <a:rPr lang="en-US" dirty="0"/>
              <a:t>EVENT_FLAG_MBUTTON</a:t>
            </a:r>
          </a:p>
          <a:p>
            <a:r>
              <a:rPr lang="en-US" dirty="0"/>
              <a:t>EVENT_FLAG_RBUTTON</a:t>
            </a:r>
          </a:p>
          <a:p>
            <a:r>
              <a:rPr lang="en-US" dirty="0"/>
              <a:t>EVENT_FLAG_SHIFTKEY</a:t>
            </a:r>
          </a:p>
          <a:p>
            <a:r>
              <a:rPr lang="en-US" dirty="0"/>
              <a:t>EVENT_LBUTTONDBLCLK</a:t>
            </a:r>
          </a:p>
          <a:p>
            <a:r>
              <a:rPr lang="en-US" dirty="0"/>
              <a:t>EVENT_LBUTTONDOWN</a:t>
            </a:r>
          </a:p>
          <a:p>
            <a:r>
              <a:rPr lang="en-US" dirty="0"/>
              <a:t>EVENT_LBUTTONUP</a:t>
            </a:r>
          </a:p>
          <a:p>
            <a:r>
              <a:rPr lang="en-US" dirty="0"/>
              <a:t>EVENT_MBUTTONDBLCLK</a:t>
            </a:r>
          </a:p>
          <a:p>
            <a:r>
              <a:rPr lang="en-US" dirty="0"/>
              <a:t>EVENT_MBUTTONDOWN</a:t>
            </a:r>
          </a:p>
          <a:p>
            <a:r>
              <a:rPr lang="en-US" dirty="0"/>
              <a:t>EVENT_MBUTTONUP</a:t>
            </a:r>
          </a:p>
          <a:p>
            <a:r>
              <a:rPr lang="en-US" dirty="0"/>
              <a:t>EVENT_MOUSEHWHEEL</a:t>
            </a:r>
          </a:p>
          <a:p>
            <a:r>
              <a:rPr lang="en-US" dirty="0"/>
              <a:t>EVENT_MOUSEMOVE</a:t>
            </a:r>
          </a:p>
          <a:p>
            <a:r>
              <a:rPr lang="en-US" dirty="0"/>
              <a:t>EVENT_MOUSEWHEEL</a:t>
            </a:r>
          </a:p>
          <a:p>
            <a:r>
              <a:rPr lang="en-US" dirty="0"/>
              <a:t>EVENT_RBUTTONDBLCLK</a:t>
            </a:r>
          </a:p>
          <a:p>
            <a:r>
              <a:rPr lang="en-US" dirty="0"/>
              <a:t>EVENT_RBUTTONDOWN</a:t>
            </a:r>
          </a:p>
          <a:p>
            <a:r>
              <a:rPr lang="en-US" dirty="0"/>
              <a:t>EVENT_RBUTTONUP</a:t>
            </a:r>
          </a:p>
        </p:txBody>
      </p:sp>
      <p:sp>
        <p:nvSpPr>
          <p:cNvPr id="6" name="Arrow: Right 5">
            <a:extLst>
              <a:ext uri="{FF2B5EF4-FFF2-40B4-BE49-F238E27FC236}">
                <a16:creationId xmlns:a16="http://schemas.microsoft.com/office/drawing/2014/main" id="{B530AEC9-3FA2-4DD7-AD3B-47333805DD92}"/>
              </a:ext>
            </a:extLst>
          </p:cNvPr>
          <p:cNvSpPr/>
          <p:nvPr/>
        </p:nvSpPr>
        <p:spPr>
          <a:xfrm>
            <a:off x="1046754" y="4409629"/>
            <a:ext cx="1059748" cy="71784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new</a:t>
            </a:r>
          </a:p>
        </p:txBody>
      </p:sp>
      <p:sp>
        <p:nvSpPr>
          <p:cNvPr id="7" name="Oval 6">
            <a:extLst>
              <a:ext uri="{FF2B5EF4-FFF2-40B4-BE49-F238E27FC236}">
                <a16:creationId xmlns:a16="http://schemas.microsoft.com/office/drawing/2014/main" id="{841EBCAC-DF16-4441-A4B6-CB75FC539FDB}"/>
              </a:ext>
            </a:extLst>
          </p:cNvPr>
          <p:cNvSpPr/>
          <p:nvPr/>
        </p:nvSpPr>
        <p:spPr>
          <a:xfrm>
            <a:off x="5802594" y="4657458"/>
            <a:ext cx="1563881" cy="427290"/>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23C614D9-8735-4436-9F33-D851C2E3BB50}"/>
              </a:ext>
            </a:extLst>
          </p:cNvPr>
          <p:cNvSpPr txBox="1"/>
          <p:nvPr/>
        </p:nvSpPr>
        <p:spPr>
          <a:xfrm>
            <a:off x="4764696" y="869999"/>
            <a:ext cx="2955233" cy="369332"/>
          </a:xfrm>
          <a:prstGeom prst="rect">
            <a:avLst/>
          </a:prstGeom>
          <a:noFill/>
          <a:ln w="76200">
            <a:solidFill>
              <a:srgbClr val="0070C0"/>
            </a:solidFill>
          </a:ln>
        </p:spPr>
        <p:txBody>
          <a:bodyPr wrap="none" rtlCol="0">
            <a:spAutoFit/>
          </a:bodyPr>
          <a:lstStyle/>
          <a:p>
            <a:r>
              <a:rPr lang="en-US" dirty="0"/>
              <a:t>processMouseExample_v1.py</a:t>
            </a:r>
          </a:p>
        </p:txBody>
      </p:sp>
      <p:sp>
        <p:nvSpPr>
          <p:cNvPr id="9" name="TextBox 8">
            <a:extLst>
              <a:ext uri="{FF2B5EF4-FFF2-40B4-BE49-F238E27FC236}">
                <a16:creationId xmlns:a16="http://schemas.microsoft.com/office/drawing/2014/main" id="{70FD2C65-DB02-47A5-8AB7-2D84E96EBF7C}"/>
              </a:ext>
            </a:extLst>
          </p:cNvPr>
          <p:cNvSpPr txBox="1"/>
          <p:nvPr/>
        </p:nvSpPr>
        <p:spPr>
          <a:xfrm>
            <a:off x="8913734" y="869999"/>
            <a:ext cx="2545762" cy="523220"/>
          </a:xfrm>
          <a:prstGeom prst="rect">
            <a:avLst/>
          </a:prstGeom>
          <a:solidFill>
            <a:srgbClr val="0070C0"/>
          </a:solidFill>
          <a:ln w="76200">
            <a:solidFill>
              <a:srgbClr val="0070C0"/>
            </a:solidFill>
          </a:ln>
        </p:spPr>
        <p:txBody>
          <a:bodyPr wrap="none" rtlCol="0">
            <a:spAutoFit/>
          </a:bodyPr>
          <a:lstStyle/>
          <a:p>
            <a:r>
              <a:rPr lang="en-US" sz="2800" b="1" dirty="0">
                <a:solidFill>
                  <a:schemeClr val="bg1"/>
                </a:solidFill>
              </a:rPr>
              <a:t>MOUSE EVENTS</a:t>
            </a:r>
          </a:p>
        </p:txBody>
      </p:sp>
    </p:spTree>
    <p:extLst>
      <p:ext uri="{BB962C8B-B14F-4D97-AF65-F5344CB8AC3E}">
        <p14:creationId xmlns:p14="http://schemas.microsoft.com/office/powerpoint/2010/main" val="427168662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C2A720F-46E2-4BFE-B783-2C3A3A192046}"/>
              </a:ext>
            </a:extLst>
          </p:cNvPr>
          <p:cNvSpPr/>
          <p:nvPr/>
        </p:nvSpPr>
        <p:spPr>
          <a:xfrm>
            <a:off x="0" y="1975141"/>
            <a:ext cx="6096000" cy="3108543"/>
          </a:xfrm>
          <a:prstGeom prst="rect">
            <a:avLst/>
          </a:prstGeom>
        </p:spPr>
        <p:txBody>
          <a:bodyPr>
            <a:spAutoFit/>
          </a:bodyPr>
          <a:lstStyle/>
          <a:p>
            <a:r>
              <a:rPr lang="en-US" sz="2800" dirty="0"/>
              <a:t>0:0  </a:t>
            </a:r>
            <a:r>
              <a:rPr lang="en-US" sz="2800" dirty="0" err="1"/>
              <a:t>blep</a:t>
            </a:r>
            <a:endParaRPr lang="en-US" sz="2800" dirty="0"/>
          </a:p>
          <a:p>
            <a:r>
              <a:rPr lang="en-US" sz="2800" dirty="0"/>
              <a:t>0:15 did</a:t>
            </a:r>
          </a:p>
          <a:p>
            <a:r>
              <a:rPr lang="en-US" sz="2800" dirty="0"/>
              <a:t>0:25 </a:t>
            </a:r>
            <a:r>
              <a:rPr lang="en-US" sz="2800" dirty="0" err="1"/>
              <a:t>dil</a:t>
            </a:r>
            <a:endParaRPr lang="en-US" sz="2800" dirty="0"/>
          </a:p>
          <a:p>
            <a:r>
              <a:rPr lang="en-US" sz="2800" dirty="0"/>
              <a:t>0:34 </a:t>
            </a:r>
            <a:r>
              <a:rPr lang="en-US" sz="2800" dirty="0" err="1"/>
              <a:t>eup</a:t>
            </a:r>
            <a:endParaRPr lang="en-US" sz="2800" dirty="0"/>
          </a:p>
          <a:p>
            <a:r>
              <a:rPr lang="en-US" sz="2800" dirty="0"/>
              <a:t>0:47 par</a:t>
            </a:r>
          </a:p>
          <a:p>
            <a:r>
              <a:rPr lang="en-US" sz="2800" dirty="0"/>
              <a:t>0:56 </a:t>
            </a:r>
            <a:r>
              <a:rPr lang="en-US" sz="2800" dirty="0" err="1"/>
              <a:t>ste</a:t>
            </a:r>
            <a:endParaRPr lang="en-US" sz="2800" dirty="0"/>
          </a:p>
          <a:p>
            <a:r>
              <a:rPr lang="en-US" sz="2800" dirty="0"/>
              <a:t>1:04 vol</a:t>
            </a:r>
          </a:p>
        </p:txBody>
      </p:sp>
      <p:sp>
        <p:nvSpPr>
          <p:cNvPr id="4" name="TextBox 3">
            <a:extLst>
              <a:ext uri="{FF2B5EF4-FFF2-40B4-BE49-F238E27FC236}">
                <a16:creationId xmlns:a16="http://schemas.microsoft.com/office/drawing/2014/main" id="{8AEB4962-7341-491B-AB19-D8E99BD42D10}"/>
              </a:ext>
            </a:extLst>
          </p:cNvPr>
          <p:cNvSpPr txBox="1"/>
          <p:nvPr/>
        </p:nvSpPr>
        <p:spPr>
          <a:xfrm>
            <a:off x="2256089" y="470019"/>
            <a:ext cx="8068747" cy="646331"/>
          </a:xfrm>
          <a:prstGeom prst="rect">
            <a:avLst/>
          </a:prstGeom>
          <a:solidFill>
            <a:srgbClr val="0070C0"/>
          </a:solidFill>
        </p:spPr>
        <p:txBody>
          <a:bodyPr wrap="none" rtlCol="0">
            <a:spAutoFit/>
          </a:bodyPr>
          <a:lstStyle/>
          <a:p>
            <a:r>
              <a:rPr lang="en-US" sz="3600" dirty="0">
                <a:solidFill>
                  <a:schemeClr val="bg1"/>
                </a:solidFill>
              </a:rPr>
              <a:t>New Video: planktonWhite_960_544.mp4</a:t>
            </a:r>
          </a:p>
        </p:txBody>
      </p:sp>
      <p:pic>
        <p:nvPicPr>
          <p:cNvPr id="5" name="Picture 4">
            <a:extLst>
              <a:ext uri="{FF2B5EF4-FFF2-40B4-BE49-F238E27FC236}">
                <a16:creationId xmlns:a16="http://schemas.microsoft.com/office/drawing/2014/main" id="{49A659DD-8C40-43D6-99EE-966D2A160165}"/>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3358497" y="1566241"/>
            <a:ext cx="8572261" cy="3415958"/>
          </a:xfrm>
          <a:prstGeom prst="rect">
            <a:avLst/>
          </a:prstGeom>
        </p:spPr>
      </p:pic>
      <p:pic>
        <p:nvPicPr>
          <p:cNvPr id="6" name="Picture 5" descr="A screenshot of a cell phone&#10;&#10;Description automatically generated">
            <a:extLst>
              <a:ext uri="{FF2B5EF4-FFF2-40B4-BE49-F238E27FC236}">
                <a16:creationId xmlns:a16="http://schemas.microsoft.com/office/drawing/2014/main" id="{37D70105-89FF-4766-89A5-418D87D0A6B2}"/>
              </a:ext>
            </a:extLst>
          </p:cNvPr>
          <p:cNvPicPr/>
          <p:nvPr/>
        </p:nvPicPr>
        <p:blipFill rotWithShape="1">
          <a:blip r:embed="rId3" cstate="email">
            <a:extLst>
              <a:ext uri="{28A0092B-C50C-407E-A947-70E740481C1C}">
                <a14:useLocalDpi xmlns:a14="http://schemas.microsoft.com/office/drawing/2010/main"/>
              </a:ext>
            </a:extLst>
          </a:blip>
          <a:srcRect l="13863" t="8107" r="51691" b="8344"/>
          <a:stretch/>
        </p:blipFill>
        <p:spPr>
          <a:xfrm>
            <a:off x="1384419" y="1975141"/>
            <a:ext cx="1888620" cy="2905572"/>
          </a:xfrm>
          <a:prstGeom prst="rect">
            <a:avLst/>
          </a:prstGeom>
        </p:spPr>
      </p:pic>
    </p:spTree>
    <p:extLst>
      <p:ext uri="{BB962C8B-B14F-4D97-AF65-F5344CB8AC3E}">
        <p14:creationId xmlns:p14="http://schemas.microsoft.com/office/powerpoint/2010/main" val="41694695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FC6DE29-71A4-4C39-BCAF-9DD8D6F425B3}"/>
              </a:ext>
            </a:extLst>
          </p:cNvPr>
          <p:cNvSpPr/>
          <p:nvPr/>
        </p:nvSpPr>
        <p:spPr>
          <a:xfrm>
            <a:off x="0" y="0"/>
            <a:ext cx="12192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a:extLst>
              <a:ext uri="{FF2B5EF4-FFF2-40B4-BE49-F238E27FC236}">
                <a16:creationId xmlns:a16="http://schemas.microsoft.com/office/drawing/2014/main" id="{F212981D-7B0E-4294-96F2-E7864876F959}"/>
              </a:ext>
            </a:extLst>
          </p:cNvPr>
          <p:cNvSpPr txBox="1"/>
          <p:nvPr/>
        </p:nvSpPr>
        <p:spPr>
          <a:xfrm>
            <a:off x="2609968" y="2618873"/>
            <a:ext cx="7915116" cy="707886"/>
          </a:xfrm>
          <a:prstGeom prst="rect">
            <a:avLst/>
          </a:prstGeom>
          <a:noFill/>
        </p:spPr>
        <p:txBody>
          <a:bodyPr wrap="none" rtlCol="0">
            <a:spAutoFit/>
          </a:bodyPr>
          <a:lstStyle/>
          <a:p>
            <a:r>
              <a:rPr lang="en-US" sz="4000" dirty="0">
                <a:solidFill>
                  <a:schemeClr val="bg1"/>
                </a:solidFill>
              </a:rPr>
              <a:t>Homework #9 and #10 Helping Slides</a:t>
            </a:r>
          </a:p>
        </p:txBody>
      </p:sp>
    </p:spTree>
    <p:extLst>
      <p:ext uri="{BB962C8B-B14F-4D97-AF65-F5344CB8AC3E}">
        <p14:creationId xmlns:p14="http://schemas.microsoft.com/office/powerpoint/2010/main" val="113793921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6" name="Straight Arrow Connector 15">
            <a:extLst>
              <a:ext uri="{FF2B5EF4-FFF2-40B4-BE49-F238E27FC236}">
                <a16:creationId xmlns:a16="http://schemas.microsoft.com/office/drawing/2014/main" id="{6CF8775A-0F6F-4661-861B-6A0812622F58}"/>
              </a:ext>
            </a:extLst>
          </p:cNvPr>
          <p:cNvCxnSpPr>
            <a:cxnSpLocks/>
            <a:stCxn id="21" idx="3"/>
            <a:endCxn id="24" idx="3"/>
          </p:cNvCxnSpPr>
          <p:nvPr/>
        </p:nvCxnSpPr>
        <p:spPr>
          <a:xfrm flipV="1">
            <a:off x="3139072" y="1721748"/>
            <a:ext cx="4440286" cy="3804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EFBE2EFD-FCE0-4FB4-9EFE-FCB96E84CBE3}"/>
              </a:ext>
            </a:extLst>
          </p:cNvPr>
          <p:cNvSpPr/>
          <p:nvPr/>
        </p:nvSpPr>
        <p:spPr>
          <a:xfrm>
            <a:off x="3643369" y="1305172"/>
            <a:ext cx="3152151"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err="1"/>
              <a:t>DetectTrackFeature</a:t>
            </a:r>
            <a:endParaRPr lang="en-US" sz="2800" b="1" dirty="0"/>
          </a:p>
        </p:txBody>
      </p:sp>
      <p:pic>
        <p:nvPicPr>
          <p:cNvPr id="17" name="Picture 16">
            <a:extLst>
              <a:ext uri="{FF2B5EF4-FFF2-40B4-BE49-F238E27FC236}">
                <a16:creationId xmlns:a16="http://schemas.microsoft.com/office/drawing/2014/main" id="{FC313EE0-1D92-4365-9C42-372003A86799}"/>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5039687" y="2283008"/>
            <a:ext cx="6990282" cy="4423881"/>
          </a:xfrm>
          <a:prstGeom prst="rect">
            <a:avLst/>
          </a:prstGeom>
        </p:spPr>
      </p:pic>
      <p:pic>
        <p:nvPicPr>
          <p:cNvPr id="18" name="Picture 17">
            <a:extLst>
              <a:ext uri="{FF2B5EF4-FFF2-40B4-BE49-F238E27FC236}">
                <a16:creationId xmlns:a16="http://schemas.microsoft.com/office/drawing/2014/main" id="{E6FE29C8-5AA1-46C1-92AB-7EB241136074}"/>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83373" y="2935432"/>
            <a:ext cx="4803259" cy="2989785"/>
          </a:xfrm>
          <a:prstGeom prst="rect">
            <a:avLst/>
          </a:prstGeom>
        </p:spPr>
      </p:pic>
      <p:sp>
        <p:nvSpPr>
          <p:cNvPr id="19" name="TextBox 18">
            <a:extLst>
              <a:ext uri="{FF2B5EF4-FFF2-40B4-BE49-F238E27FC236}">
                <a16:creationId xmlns:a16="http://schemas.microsoft.com/office/drawing/2014/main" id="{C746C8C1-699B-49CF-AF0D-A84D494061A2}"/>
              </a:ext>
            </a:extLst>
          </p:cNvPr>
          <p:cNvSpPr txBox="1"/>
          <p:nvPr/>
        </p:nvSpPr>
        <p:spPr>
          <a:xfrm>
            <a:off x="1927122" y="184035"/>
            <a:ext cx="10189713" cy="923330"/>
          </a:xfrm>
          <a:prstGeom prst="rect">
            <a:avLst/>
          </a:prstGeom>
          <a:noFill/>
        </p:spPr>
        <p:txBody>
          <a:bodyPr wrap="none" rtlCol="0">
            <a:spAutoFit/>
          </a:bodyPr>
          <a:lstStyle/>
          <a:p>
            <a:r>
              <a:rPr lang="en-US" sz="5400" b="1" dirty="0"/>
              <a:t>Making an </a:t>
            </a:r>
            <a:r>
              <a:rPr lang="en-US" sz="5400" b="1" dirty="0" err="1"/>
              <a:t>ObjectArray</a:t>
            </a:r>
            <a:r>
              <a:rPr lang="en-US" sz="5400" b="1" dirty="0"/>
              <a:t> from Video</a:t>
            </a:r>
          </a:p>
        </p:txBody>
      </p:sp>
      <p:sp>
        <p:nvSpPr>
          <p:cNvPr id="21" name="TextBox 20">
            <a:extLst>
              <a:ext uri="{FF2B5EF4-FFF2-40B4-BE49-F238E27FC236}">
                <a16:creationId xmlns:a16="http://schemas.microsoft.com/office/drawing/2014/main" id="{588B746C-217B-4F82-AE5D-F3C85D50BD31}"/>
              </a:ext>
            </a:extLst>
          </p:cNvPr>
          <p:cNvSpPr txBox="1"/>
          <p:nvPr/>
        </p:nvSpPr>
        <p:spPr>
          <a:xfrm>
            <a:off x="2088784" y="1498178"/>
            <a:ext cx="1050288" cy="523220"/>
          </a:xfrm>
          <a:prstGeom prst="rect">
            <a:avLst/>
          </a:prstGeom>
          <a:noFill/>
        </p:spPr>
        <p:txBody>
          <a:bodyPr wrap="none" rtlCol="0">
            <a:spAutoFit/>
          </a:bodyPr>
          <a:lstStyle/>
          <a:p>
            <a:r>
              <a:rPr lang="en-US" sz="2800" b="1" dirty="0"/>
              <a:t>Video</a:t>
            </a:r>
          </a:p>
        </p:txBody>
      </p:sp>
      <p:sp>
        <p:nvSpPr>
          <p:cNvPr id="24" name="TextBox 23">
            <a:extLst>
              <a:ext uri="{FF2B5EF4-FFF2-40B4-BE49-F238E27FC236}">
                <a16:creationId xmlns:a16="http://schemas.microsoft.com/office/drawing/2014/main" id="{02282981-9831-4641-A28D-7EA65C11B7E3}"/>
              </a:ext>
            </a:extLst>
          </p:cNvPr>
          <p:cNvSpPr txBox="1"/>
          <p:nvPr/>
        </p:nvSpPr>
        <p:spPr>
          <a:xfrm flipH="1">
            <a:off x="7579358" y="1460138"/>
            <a:ext cx="4022706" cy="523220"/>
          </a:xfrm>
          <a:prstGeom prst="rect">
            <a:avLst/>
          </a:prstGeom>
          <a:noFill/>
        </p:spPr>
        <p:txBody>
          <a:bodyPr wrap="square" rtlCol="0">
            <a:spAutoFit/>
          </a:bodyPr>
          <a:lstStyle/>
          <a:p>
            <a:r>
              <a:rPr lang="en-US" sz="2800" b="1" dirty="0" err="1"/>
              <a:t>objectArray</a:t>
            </a:r>
            <a:endParaRPr lang="en-US" sz="2800" b="1" dirty="0"/>
          </a:p>
        </p:txBody>
      </p:sp>
      <p:sp>
        <p:nvSpPr>
          <p:cNvPr id="27" name="Rectangle 26">
            <a:extLst>
              <a:ext uri="{FF2B5EF4-FFF2-40B4-BE49-F238E27FC236}">
                <a16:creationId xmlns:a16="http://schemas.microsoft.com/office/drawing/2014/main" id="{891B1912-1279-43EA-8636-A4D2CC6333E7}"/>
              </a:ext>
            </a:extLst>
          </p:cNvPr>
          <p:cNvSpPr/>
          <p:nvPr/>
        </p:nvSpPr>
        <p:spPr>
          <a:xfrm>
            <a:off x="5039687" y="3274142"/>
            <a:ext cx="3632365" cy="25563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210516A2-5403-40E8-9BD0-FC173FA6503C}"/>
              </a:ext>
            </a:extLst>
          </p:cNvPr>
          <p:cNvSpPr/>
          <p:nvPr/>
        </p:nvSpPr>
        <p:spPr>
          <a:xfrm>
            <a:off x="4886632" y="5085465"/>
            <a:ext cx="1816183" cy="167950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6EC774EE-53B3-466C-B3DB-5D1CB66C6E17}"/>
              </a:ext>
            </a:extLst>
          </p:cNvPr>
          <p:cNvSpPr/>
          <p:nvPr/>
        </p:nvSpPr>
        <p:spPr>
          <a:xfrm>
            <a:off x="4949841" y="2263345"/>
            <a:ext cx="1816183" cy="136476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DF7493F4-3CD0-4FB6-A855-70C6EF627A2B}"/>
              </a:ext>
            </a:extLst>
          </p:cNvPr>
          <p:cNvSpPr txBox="1"/>
          <p:nvPr/>
        </p:nvSpPr>
        <p:spPr>
          <a:xfrm>
            <a:off x="1564395" y="2633031"/>
            <a:ext cx="1546705" cy="369332"/>
          </a:xfrm>
          <a:prstGeom prst="rect">
            <a:avLst/>
          </a:prstGeom>
          <a:noFill/>
        </p:spPr>
        <p:txBody>
          <a:bodyPr wrap="none" rtlCol="0">
            <a:spAutoFit/>
          </a:bodyPr>
          <a:lstStyle/>
          <a:p>
            <a:r>
              <a:rPr lang="en-US" b="1" dirty="0"/>
              <a:t>Tutorial Video</a:t>
            </a:r>
          </a:p>
        </p:txBody>
      </p:sp>
    </p:spTree>
    <p:extLst>
      <p:ext uri="{BB962C8B-B14F-4D97-AF65-F5344CB8AC3E}">
        <p14:creationId xmlns:p14="http://schemas.microsoft.com/office/powerpoint/2010/main" val="7779209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D2FF924-D1C4-4D93-BD06-024F7ACC96A8}"/>
              </a:ext>
            </a:extLst>
          </p:cNvPr>
          <p:cNvSpPr txBox="1"/>
          <p:nvPr/>
        </p:nvSpPr>
        <p:spPr>
          <a:xfrm>
            <a:off x="0" y="0"/>
            <a:ext cx="12009005" cy="6740307"/>
          </a:xfrm>
          <a:prstGeom prst="rect">
            <a:avLst/>
          </a:prstGeom>
          <a:noFill/>
        </p:spPr>
        <p:txBody>
          <a:bodyPr wrap="square" rtlCol="0">
            <a:spAutoFit/>
          </a:bodyPr>
          <a:lstStyle/>
          <a:p>
            <a:r>
              <a:rPr lang="en-US" sz="1200" b="1" dirty="0"/>
              <a:t>Homework #10 Assignment</a:t>
            </a:r>
            <a:br>
              <a:rPr lang="en-US" sz="1200" dirty="0"/>
            </a:br>
            <a:r>
              <a:rPr lang="en-US" sz="1200" dirty="0"/>
              <a:t>Assigned: Wednesday 21 Oct 2020</a:t>
            </a:r>
            <a:br>
              <a:rPr lang="en-US" sz="1200" dirty="0"/>
            </a:br>
            <a:r>
              <a:rPr lang="en-US" sz="1200" dirty="0"/>
              <a:t>Due: Tuesday 27 October 2020 11:59 PM</a:t>
            </a:r>
            <a:br>
              <a:rPr lang="en-US" sz="1200" dirty="0"/>
            </a:br>
            <a:endParaRPr lang="en-US" sz="1200" dirty="0"/>
          </a:p>
          <a:p>
            <a:r>
              <a:rPr lang="en-US" sz="1200" b="1" dirty="0"/>
              <a:t>1. </a:t>
            </a:r>
            <a:r>
              <a:rPr lang="en-US" sz="1200" b="1" u="sng" dirty="0"/>
              <a:t>Viewing Clustering Results</a:t>
            </a:r>
          </a:p>
          <a:p>
            <a:r>
              <a:rPr lang="en-US" sz="1200" dirty="0"/>
              <a:t>Please upload the program you wrote to create the cluster grid images in Homework #9 (before weekend!).</a:t>
            </a:r>
            <a:br>
              <a:rPr lang="en-US" sz="1200" dirty="0"/>
            </a:br>
            <a:r>
              <a:rPr lang="en-US" sz="1200" b="1" dirty="0"/>
              <a:t>DELIVERABLES:</a:t>
            </a:r>
          </a:p>
          <a:p>
            <a:r>
              <a:rPr lang="en-US" sz="1200" b="1" dirty="0"/>
              <a:t>Upload your cluster grid image code from Homework #9 (gridImageCreator.py) by Friday.</a:t>
            </a:r>
          </a:p>
          <a:p>
            <a:endParaRPr lang="en-US" sz="1200" dirty="0"/>
          </a:p>
          <a:p>
            <a:r>
              <a:rPr lang="en-US" sz="1200" b="1" u="sng" dirty="0"/>
              <a:t>2. Review</a:t>
            </a:r>
          </a:p>
          <a:p>
            <a:pPr marL="342900" indent="-342900">
              <a:buAutoNum type="alphaLcParenBoth"/>
            </a:pPr>
            <a:r>
              <a:rPr lang="en-US" sz="1200" dirty="0"/>
              <a:t>Review scope, especially in functions and nested loops </a:t>
            </a:r>
            <a:r>
              <a:rPr lang="en-US" sz="1200" dirty="0">
                <a:hlinkClick r:id="rId2"/>
              </a:rPr>
              <a:t>https://realpython.com/python-scope-legb-rule/</a:t>
            </a:r>
            <a:endParaRPr lang="en-US" sz="1200" dirty="0"/>
          </a:p>
          <a:p>
            <a:pPr marL="342900" indent="-342900">
              <a:buAutoNum type="alphaLcParenBoth"/>
            </a:pPr>
            <a:r>
              <a:rPr lang="en-US" sz="1200" dirty="0"/>
              <a:t>Review your metric prefixes.</a:t>
            </a:r>
          </a:p>
          <a:p>
            <a:r>
              <a:rPr lang="en-US" sz="1200" b="1" dirty="0"/>
              <a:t>DELIVERABLES:</a:t>
            </a:r>
          </a:p>
          <a:p>
            <a:r>
              <a:rPr lang="en-US" sz="1200" b="1" dirty="0"/>
              <a:t>Write three things you learned about scope, and the four most common prefixes you work with in the lab or class. Submit as a pdf document. </a:t>
            </a:r>
          </a:p>
          <a:p>
            <a:endParaRPr lang="en-US" sz="1200" b="1" u="sng" dirty="0"/>
          </a:p>
          <a:p>
            <a:r>
              <a:rPr lang="en-US" sz="1200" b="1" u="sng" dirty="0"/>
              <a:t>3. Fun with Mice</a:t>
            </a:r>
            <a:br>
              <a:rPr lang="en-US" sz="1200" dirty="0"/>
            </a:br>
            <a:r>
              <a:rPr lang="en-US" sz="1200" dirty="0"/>
              <a:t>(a) Run showAllEvents_v2.py</a:t>
            </a:r>
          </a:p>
          <a:p>
            <a:r>
              <a:rPr lang="en-US" sz="1200" dirty="0"/>
              <a:t>(b) Use your mouse and list all the mouse events you could generate.</a:t>
            </a:r>
          </a:p>
          <a:p>
            <a:r>
              <a:rPr lang="en-US" sz="1200" dirty="0"/>
              <a:t>(c) Run processMouseExample_v1.py</a:t>
            </a:r>
          </a:p>
          <a:p>
            <a:r>
              <a:rPr lang="en-US" sz="1200" dirty="0"/>
              <a:t>(d) Write a simple program that generates any text or graphic output when (1) move the mouse, (2) click the left button down and (3) click the right button down. For inspiration, see https://www.pyimagesearch.com/2015/03/09/capturing-mouse-click-events-with-python-and-opencv/</a:t>
            </a:r>
          </a:p>
          <a:p>
            <a:r>
              <a:rPr lang="en-US" sz="1200" b="1" dirty="0"/>
              <a:t>DELIVERABLES: </a:t>
            </a:r>
          </a:p>
          <a:p>
            <a:pPr marL="342900" indent="-342900">
              <a:buAutoNum type="arabicParenBoth"/>
            </a:pPr>
            <a:r>
              <a:rPr lang="en-US" sz="1200" b="1" dirty="0"/>
              <a:t>From (b), upload your “what events I could generate” pdf document. </a:t>
            </a:r>
          </a:p>
          <a:p>
            <a:pPr marL="342900" indent="-342900">
              <a:buAutoNum type="arabicParenBoth"/>
            </a:pPr>
            <a:r>
              <a:rPr lang="en-US" sz="1200" b="1" dirty="0"/>
              <a:t>From (d) upload your simple program that demonstrates text or graphic output generated by mouse actions.</a:t>
            </a:r>
          </a:p>
          <a:p>
            <a:endParaRPr lang="en-US" sz="1200" dirty="0"/>
          </a:p>
          <a:p>
            <a:r>
              <a:rPr lang="en-US" sz="1200" b="1" u="sng" dirty="0"/>
              <a:t>4. Create Labeled Training Set</a:t>
            </a:r>
          </a:p>
          <a:p>
            <a:r>
              <a:rPr lang="en-US" sz="1200" dirty="0"/>
              <a:t>Using ViewVideo_v3.py as your base code write a program that</a:t>
            </a:r>
          </a:p>
          <a:p>
            <a:pPr marL="457200" indent="-457200">
              <a:buFont typeface="+mj-lt"/>
              <a:buAutoNum type="alphaLcParenR"/>
            </a:pPr>
            <a:r>
              <a:rPr lang="en-US" sz="1200" dirty="0"/>
              <a:t>Creates of two-dimensional </a:t>
            </a:r>
            <a:r>
              <a:rPr lang="en-US" sz="1200" dirty="0" err="1"/>
              <a:t>gridArray</a:t>
            </a:r>
            <a:r>
              <a:rPr lang="en-US" sz="1200" dirty="0"/>
              <a:t> with rows=number of images in a grid and col=3 (OBJ_INDEX=0, CLUSTER=1, STATUS=2)</a:t>
            </a:r>
          </a:p>
          <a:p>
            <a:pPr marL="457200" indent="-457200">
              <a:buFont typeface="+mj-lt"/>
              <a:buAutoNum type="alphaLcParenR"/>
            </a:pPr>
            <a:r>
              <a:rPr lang="en-US" sz="1200" dirty="0"/>
              <a:t>Selects images for one cluster (you decide which cluster), puts it in the grid, and adds the object to the </a:t>
            </a:r>
            <a:r>
              <a:rPr lang="en-US" sz="1200" dirty="0" err="1"/>
              <a:t>gridArray</a:t>
            </a:r>
            <a:r>
              <a:rPr lang="en-US" sz="1200" dirty="0"/>
              <a:t> (status=0)</a:t>
            </a:r>
          </a:p>
          <a:p>
            <a:pPr marL="457200" indent="-457200">
              <a:buFont typeface="+mj-lt"/>
              <a:buAutoNum type="alphaLcParenR"/>
            </a:pPr>
            <a:r>
              <a:rPr lang="en-US" sz="1200" dirty="0"/>
              <a:t>When complete, saves the cluster image as “clusterN_raw.jpg” where N is the cluster you selected</a:t>
            </a:r>
          </a:p>
          <a:p>
            <a:pPr marL="457200" indent="-457200">
              <a:buFont typeface="+mj-lt"/>
              <a:buAutoNum type="alphaLcParenR"/>
            </a:pPr>
            <a:r>
              <a:rPr lang="en-US" sz="1200" dirty="0"/>
              <a:t>Allows the user to use the left button to eliminate images from the cluster and set the object status to 1 (</a:t>
            </a:r>
            <a:r>
              <a:rPr lang="en-US" sz="1200" dirty="0" err="1"/>
              <a:t>gridArray</a:t>
            </a:r>
            <a:r>
              <a:rPr lang="en-US" sz="1200" dirty="0"/>
              <a:t>[</a:t>
            </a:r>
            <a:r>
              <a:rPr lang="en-US" sz="1200" dirty="0" err="1"/>
              <a:t>gridIndex,STATUS</a:t>
            </a:r>
            <a:r>
              <a:rPr lang="en-US" sz="1200" dirty="0"/>
              <a:t>]=1). Hint: Look at processMouseExample_v1.py</a:t>
            </a:r>
          </a:p>
          <a:p>
            <a:pPr marL="457200" indent="-457200">
              <a:buFont typeface="+mj-lt"/>
              <a:buAutoNum type="alphaLcParenR"/>
            </a:pPr>
            <a:r>
              <a:rPr lang="en-US" sz="1200" dirty="0"/>
              <a:t>When the user hits ‘s’, save the edited cluster image as “clusterN_edit.jpg” and the </a:t>
            </a:r>
            <a:r>
              <a:rPr lang="en-US" sz="1200" dirty="0" err="1"/>
              <a:t>gridArray</a:t>
            </a:r>
            <a:r>
              <a:rPr lang="en-US" sz="1200" dirty="0"/>
              <a:t> as “gridArray_N.csv”.  When ‘q’ hit, end program.</a:t>
            </a:r>
          </a:p>
          <a:p>
            <a:r>
              <a:rPr lang="en-US" sz="1200" b="1" dirty="0"/>
              <a:t>DELIVERABLES: </a:t>
            </a:r>
          </a:p>
          <a:p>
            <a:pPr marL="342900" indent="-342900">
              <a:buAutoNum type="arabicParenBoth"/>
            </a:pPr>
            <a:r>
              <a:rPr lang="en-US" sz="1200" b="1" dirty="0"/>
              <a:t>From (c) and (e) upload your two images “clusterN_raw.jpg” and “clusterN_edit.jpg”. </a:t>
            </a:r>
          </a:p>
          <a:p>
            <a:pPr marL="342900" indent="-342900">
              <a:buAutoNum type="arabicParenBoth"/>
            </a:pPr>
            <a:r>
              <a:rPr lang="en-US" sz="1200" b="1" dirty="0"/>
              <a:t>From (a) to (e) Upload your finished “createTrainingSet.py” program and any modules you created that it calls.</a:t>
            </a:r>
          </a:p>
        </p:txBody>
      </p:sp>
    </p:spTree>
    <p:extLst>
      <p:ext uri="{BB962C8B-B14F-4D97-AF65-F5344CB8AC3E}">
        <p14:creationId xmlns:p14="http://schemas.microsoft.com/office/powerpoint/2010/main" val="130523274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7" name="Straight Arrow Connector 16">
            <a:extLst>
              <a:ext uri="{FF2B5EF4-FFF2-40B4-BE49-F238E27FC236}">
                <a16:creationId xmlns:a16="http://schemas.microsoft.com/office/drawing/2014/main" id="{49D6D1C9-B55E-4265-A3FA-D08C4C04030F}"/>
              </a:ext>
            </a:extLst>
          </p:cNvPr>
          <p:cNvCxnSpPr>
            <a:cxnSpLocks/>
          </p:cNvCxnSpPr>
          <p:nvPr/>
        </p:nvCxnSpPr>
        <p:spPr>
          <a:xfrm flipV="1">
            <a:off x="3070672" y="3023715"/>
            <a:ext cx="7261213" cy="85779"/>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6B69A5A2-32DB-4D3E-8121-C9F475B6DA74}"/>
              </a:ext>
            </a:extLst>
          </p:cNvPr>
          <p:cNvSpPr/>
          <p:nvPr/>
        </p:nvSpPr>
        <p:spPr>
          <a:xfrm>
            <a:off x="3553789" y="2458064"/>
            <a:ext cx="1566729" cy="12564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Unsupervised</a:t>
            </a:r>
          </a:p>
          <a:p>
            <a:pPr algn="ctr"/>
            <a:r>
              <a:rPr lang="en-US" dirty="0"/>
              <a:t>Cluster</a:t>
            </a:r>
          </a:p>
        </p:txBody>
      </p:sp>
      <p:sp>
        <p:nvSpPr>
          <p:cNvPr id="5" name="Rectangle 4">
            <a:extLst>
              <a:ext uri="{FF2B5EF4-FFF2-40B4-BE49-F238E27FC236}">
                <a16:creationId xmlns:a16="http://schemas.microsoft.com/office/drawing/2014/main" id="{E6DB06E6-EDA9-4F2C-852E-02A23ABA9037}"/>
              </a:ext>
            </a:extLst>
          </p:cNvPr>
          <p:cNvSpPr/>
          <p:nvPr/>
        </p:nvSpPr>
        <p:spPr>
          <a:xfrm>
            <a:off x="5312801" y="2465186"/>
            <a:ext cx="2106536" cy="12564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Create Grid Image of Cluster</a:t>
            </a:r>
          </a:p>
        </p:txBody>
      </p:sp>
      <p:sp>
        <p:nvSpPr>
          <p:cNvPr id="11" name="TextBox 10">
            <a:extLst>
              <a:ext uri="{FF2B5EF4-FFF2-40B4-BE49-F238E27FC236}">
                <a16:creationId xmlns:a16="http://schemas.microsoft.com/office/drawing/2014/main" id="{D4520154-A3C1-4B65-A476-AF29DB46F99C}"/>
              </a:ext>
            </a:extLst>
          </p:cNvPr>
          <p:cNvSpPr txBox="1"/>
          <p:nvPr/>
        </p:nvSpPr>
        <p:spPr>
          <a:xfrm>
            <a:off x="2956682" y="305481"/>
            <a:ext cx="6572761" cy="1107996"/>
          </a:xfrm>
          <a:prstGeom prst="rect">
            <a:avLst/>
          </a:prstGeom>
          <a:noFill/>
        </p:spPr>
        <p:txBody>
          <a:bodyPr wrap="none" rtlCol="0">
            <a:spAutoFit/>
          </a:bodyPr>
          <a:lstStyle/>
          <a:p>
            <a:r>
              <a:rPr lang="en-US" sz="6600" b="1" dirty="0"/>
              <a:t>Creating </a:t>
            </a:r>
            <a:r>
              <a:rPr lang="en-US" sz="6600" b="1" dirty="0" err="1"/>
              <a:t>gridArray</a:t>
            </a:r>
            <a:endParaRPr lang="en-US" sz="6600" b="1" dirty="0"/>
          </a:p>
        </p:txBody>
      </p:sp>
      <p:sp>
        <p:nvSpPr>
          <p:cNvPr id="14" name="Rectangle 13">
            <a:extLst>
              <a:ext uri="{FF2B5EF4-FFF2-40B4-BE49-F238E27FC236}">
                <a16:creationId xmlns:a16="http://schemas.microsoft.com/office/drawing/2014/main" id="{4BC87415-A371-4385-AF21-AE1C8ED65762}"/>
              </a:ext>
            </a:extLst>
          </p:cNvPr>
          <p:cNvSpPr/>
          <p:nvPr/>
        </p:nvSpPr>
        <p:spPr>
          <a:xfrm>
            <a:off x="7691003" y="2458064"/>
            <a:ext cx="2106536" cy="12564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Remove Out-of-Cluster Images</a:t>
            </a:r>
          </a:p>
          <a:p>
            <a:pPr algn="ctr"/>
            <a:r>
              <a:rPr lang="en-US" dirty="0"/>
              <a:t>with mouse GUI</a:t>
            </a:r>
          </a:p>
        </p:txBody>
      </p:sp>
      <p:sp>
        <p:nvSpPr>
          <p:cNvPr id="19" name="Rectangle 18">
            <a:extLst>
              <a:ext uri="{FF2B5EF4-FFF2-40B4-BE49-F238E27FC236}">
                <a16:creationId xmlns:a16="http://schemas.microsoft.com/office/drawing/2014/main" id="{5FDE1B00-1D18-4001-B831-727D40948AB7}"/>
              </a:ext>
            </a:extLst>
          </p:cNvPr>
          <p:cNvSpPr/>
          <p:nvPr/>
        </p:nvSpPr>
        <p:spPr>
          <a:xfrm>
            <a:off x="10331885" y="2668327"/>
            <a:ext cx="1764778" cy="584775"/>
          </a:xfrm>
          <a:prstGeom prst="rect">
            <a:avLst/>
          </a:prstGeom>
        </p:spPr>
        <p:txBody>
          <a:bodyPr wrap="none">
            <a:spAutoFit/>
          </a:bodyPr>
          <a:lstStyle/>
          <a:p>
            <a:r>
              <a:rPr lang="en-US" sz="3200" b="1" dirty="0" err="1"/>
              <a:t>gridArray</a:t>
            </a:r>
            <a:endParaRPr lang="en-US" sz="3200" dirty="0"/>
          </a:p>
        </p:txBody>
      </p:sp>
      <p:sp>
        <p:nvSpPr>
          <p:cNvPr id="20" name="TextBox 19">
            <a:extLst>
              <a:ext uri="{FF2B5EF4-FFF2-40B4-BE49-F238E27FC236}">
                <a16:creationId xmlns:a16="http://schemas.microsoft.com/office/drawing/2014/main" id="{44CED2BF-F496-4B9C-9421-5A310765E852}"/>
              </a:ext>
            </a:extLst>
          </p:cNvPr>
          <p:cNvSpPr txBox="1"/>
          <p:nvPr/>
        </p:nvSpPr>
        <p:spPr>
          <a:xfrm>
            <a:off x="5628527" y="3825245"/>
            <a:ext cx="1475084" cy="707886"/>
          </a:xfrm>
          <a:prstGeom prst="rect">
            <a:avLst/>
          </a:prstGeom>
          <a:noFill/>
        </p:spPr>
        <p:txBody>
          <a:bodyPr wrap="none" rtlCol="0">
            <a:spAutoFit/>
          </a:bodyPr>
          <a:lstStyle/>
          <a:p>
            <a:r>
              <a:rPr lang="en-US" sz="4000" dirty="0"/>
              <a:t>HW#9</a:t>
            </a:r>
          </a:p>
        </p:txBody>
      </p:sp>
      <p:sp>
        <p:nvSpPr>
          <p:cNvPr id="21" name="TextBox 20">
            <a:extLst>
              <a:ext uri="{FF2B5EF4-FFF2-40B4-BE49-F238E27FC236}">
                <a16:creationId xmlns:a16="http://schemas.microsoft.com/office/drawing/2014/main" id="{7F199647-CA5F-48CD-B543-86925D9DFBE6}"/>
              </a:ext>
            </a:extLst>
          </p:cNvPr>
          <p:cNvSpPr txBox="1"/>
          <p:nvPr/>
        </p:nvSpPr>
        <p:spPr>
          <a:xfrm>
            <a:off x="7876886" y="3813428"/>
            <a:ext cx="1734770" cy="707886"/>
          </a:xfrm>
          <a:prstGeom prst="rect">
            <a:avLst/>
          </a:prstGeom>
          <a:noFill/>
        </p:spPr>
        <p:txBody>
          <a:bodyPr wrap="none" rtlCol="0">
            <a:spAutoFit/>
          </a:bodyPr>
          <a:lstStyle/>
          <a:p>
            <a:r>
              <a:rPr lang="en-US" sz="4000" dirty="0"/>
              <a:t>HW#10</a:t>
            </a:r>
          </a:p>
        </p:txBody>
      </p:sp>
      <p:sp>
        <p:nvSpPr>
          <p:cNvPr id="23" name="Rectangle 22">
            <a:extLst>
              <a:ext uri="{FF2B5EF4-FFF2-40B4-BE49-F238E27FC236}">
                <a16:creationId xmlns:a16="http://schemas.microsoft.com/office/drawing/2014/main" id="{F30AEABB-E5C3-4EF4-8130-B626667B5725}"/>
              </a:ext>
            </a:extLst>
          </p:cNvPr>
          <p:cNvSpPr/>
          <p:nvPr/>
        </p:nvSpPr>
        <p:spPr>
          <a:xfrm>
            <a:off x="0" y="2681268"/>
            <a:ext cx="3548023" cy="954107"/>
          </a:xfrm>
          <a:prstGeom prst="rect">
            <a:avLst/>
          </a:prstGeom>
        </p:spPr>
        <p:txBody>
          <a:bodyPr wrap="none">
            <a:spAutoFit/>
          </a:bodyPr>
          <a:lstStyle/>
          <a:p>
            <a:pPr algn="ctr"/>
            <a:r>
              <a:rPr lang="en-US" sz="3200" b="1" dirty="0" err="1"/>
              <a:t>objectArray</a:t>
            </a:r>
            <a:endParaRPr lang="en-US" sz="3200" b="1" dirty="0"/>
          </a:p>
          <a:p>
            <a:pPr algn="ctr"/>
            <a:r>
              <a:rPr lang="en-US" sz="2400" b="1" dirty="0"/>
              <a:t>(from </a:t>
            </a:r>
            <a:r>
              <a:rPr lang="en-US" sz="2400" b="1" dirty="0" err="1"/>
              <a:t>DetectTrackFeature</a:t>
            </a:r>
            <a:r>
              <a:rPr lang="en-US" sz="2400" b="1" dirty="0"/>
              <a:t>)</a:t>
            </a:r>
            <a:endParaRPr lang="en-US" sz="1400" dirty="0"/>
          </a:p>
        </p:txBody>
      </p:sp>
    </p:spTree>
    <p:extLst>
      <p:ext uri="{BB962C8B-B14F-4D97-AF65-F5344CB8AC3E}">
        <p14:creationId xmlns:p14="http://schemas.microsoft.com/office/powerpoint/2010/main" val="227152549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E0FDF8A6-2034-4FAB-98A1-365F682B80CC}"/>
              </a:ext>
            </a:extLst>
          </p:cNvPr>
          <p:cNvSpPr/>
          <p:nvPr/>
        </p:nvSpPr>
        <p:spPr>
          <a:xfrm>
            <a:off x="8787087" y="3455950"/>
            <a:ext cx="1228005" cy="16116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6E71782F-5D7A-45D0-81B4-87CEDBC96714}"/>
              </a:ext>
            </a:extLst>
          </p:cNvPr>
          <p:cNvSpPr/>
          <p:nvPr/>
        </p:nvSpPr>
        <p:spPr>
          <a:xfrm>
            <a:off x="8506531" y="3185903"/>
            <a:ext cx="1228005" cy="16116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Arrow: Right 9">
            <a:extLst>
              <a:ext uri="{FF2B5EF4-FFF2-40B4-BE49-F238E27FC236}">
                <a16:creationId xmlns:a16="http://schemas.microsoft.com/office/drawing/2014/main" id="{28948803-E03C-4120-A15E-274E637A82E7}"/>
              </a:ext>
            </a:extLst>
          </p:cNvPr>
          <p:cNvSpPr/>
          <p:nvPr/>
        </p:nvSpPr>
        <p:spPr>
          <a:xfrm>
            <a:off x="6793660" y="3263819"/>
            <a:ext cx="1378029" cy="91746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grid index</a:t>
            </a:r>
          </a:p>
        </p:txBody>
      </p:sp>
      <p:sp>
        <p:nvSpPr>
          <p:cNvPr id="19" name="TextBox 18">
            <a:extLst>
              <a:ext uri="{FF2B5EF4-FFF2-40B4-BE49-F238E27FC236}">
                <a16:creationId xmlns:a16="http://schemas.microsoft.com/office/drawing/2014/main" id="{FDC874C4-6D77-4FB6-8250-1EF5008D519D}"/>
              </a:ext>
            </a:extLst>
          </p:cNvPr>
          <p:cNvSpPr txBox="1"/>
          <p:nvPr/>
        </p:nvSpPr>
        <p:spPr>
          <a:xfrm>
            <a:off x="0" y="96428"/>
            <a:ext cx="6682811" cy="1754326"/>
          </a:xfrm>
          <a:prstGeom prst="rect">
            <a:avLst/>
          </a:prstGeom>
          <a:noFill/>
        </p:spPr>
        <p:txBody>
          <a:bodyPr wrap="square" rtlCol="0">
            <a:spAutoFit/>
          </a:bodyPr>
          <a:lstStyle/>
          <a:p>
            <a:pPr algn="ctr"/>
            <a:r>
              <a:rPr lang="en-US" sz="3600" b="1" dirty="0" err="1">
                <a:solidFill>
                  <a:schemeClr val="bg1"/>
                </a:solidFill>
                <a:highlight>
                  <a:srgbClr val="0070C0"/>
                </a:highlight>
              </a:rPr>
              <a:t>objectArray</a:t>
            </a:r>
            <a:r>
              <a:rPr lang="en-US" sz="2800" b="1" dirty="0">
                <a:solidFill>
                  <a:schemeClr val="bg1"/>
                </a:solidFill>
                <a:highlight>
                  <a:srgbClr val="0070C0"/>
                </a:highlight>
              </a:rPr>
              <a:t> </a:t>
            </a:r>
          </a:p>
          <a:p>
            <a:pPr algn="ctr"/>
            <a:r>
              <a:rPr lang="en-US" sz="2400" b="1" dirty="0" err="1"/>
              <a:t>objectArray</a:t>
            </a:r>
            <a:r>
              <a:rPr lang="en-US" sz="2400" b="1" dirty="0"/>
              <a:t>[</a:t>
            </a:r>
            <a:r>
              <a:rPr lang="en-US" sz="2400" b="1" dirty="0" err="1"/>
              <a:t>objectIndex,COL_LABEL</a:t>
            </a:r>
            <a:r>
              <a:rPr lang="en-US" sz="2400" b="1" dirty="0"/>
              <a:t>]</a:t>
            </a:r>
          </a:p>
          <a:p>
            <a:pPr algn="ctr"/>
            <a:r>
              <a:rPr lang="en-US" sz="2000" dirty="0"/>
              <a:t>contains all the object information (location, features)</a:t>
            </a:r>
          </a:p>
          <a:p>
            <a:pPr algn="ctr"/>
            <a:endParaRPr lang="en-US" sz="2800" b="1" dirty="0"/>
          </a:p>
        </p:txBody>
      </p:sp>
      <p:pic>
        <p:nvPicPr>
          <p:cNvPr id="64" name="Picture 63">
            <a:extLst>
              <a:ext uri="{FF2B5EF4-FFF2-40B4-BE49-F238E27FC236}">
                <a16:creationId xmlns:a16="http://schemas.microsoft.com/office/drawing/2014/main" id="{F2928059-1AD4-4E3C-B699-BC0B063E08C4}"/>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146295" y="1423576"/>
            <a:ext cx="6228867" cy="3575065"/>
          </a:xfrm>
          <a:prstGeom prst="rect">
            <a:avLst/>
          </a:prstGeom>
        </p:spPr>
      </p:pic>
      <p:sp>
        <p:nvSpPr>
          <p:cNvPr id="66" name="Rectangle 65">
            <a:extLst>
              <a:ext uri="{FF2B5EF4-FFF2-40B4-BE49-F238E27FC236}">
                <a16:creationId xmlns:a16="http://schemas.microsoft.com/office/drawing/2014/main" id="{57AA28C1-06A6-483D-AFEB-B8FE519CFAAE}"/>
              </a:ext>
            </a:extLst>
          </p:cNvPr>
          <p:cNvSpPr/>
          <p:nvPr/>
        </p:nvSpPr>
        <p:spPr>
          <a:xfrm>
            <a:off x="6375163" y="96428"/>
            <a:ext cx="5816837" cy="2123658"/>
          </a:xfrm>
          <a:prstGeom prst="rect">
            <a:avLst/>
          </a:prstGeom>
        </p:spPr>
        <p:txBody>
          <a:bodyPr wrap="square">
            <a:spAutoFit/>
          </a:bodyPr>
          <a:lstStyle/>
          <a:p>
            <a:pPr algn="ctr"/>
            <a:r>
              <a:rPr lang="en-US" sz="3600" b="1" dirty="0" err="1">
                <a:solidFill>
                  <a:schemeClr val="bg1"/>
                </a:solidFill>
                <a:highlight>
                  <a:srgbClr val="0070C0"/>
                </a:highlight>
              </a:rPr>
              <a:t>gridArray</a:t>
            </a:r>
            <a:r>
              <a:rPr lang="en-US" sz="3600" dirty="0"/>
              <a:t> </a:t>
            </a:r>
            <a:endParaRPr lang="en-US" sz="2400" b="1" dirty="0"/>
          </a:p>
          <a:p>
            <a:r>
              <a:rPr lang="en-US" sz="1600" b="1" dirty="0" err="1"/>
              <a:t>gridArray</a:t>
            </a:r>
            <a:r>
              <a:rPr lang="en-US" sz="1600" b="1" dirty="0"/>
              <a:t>[</a:t>
            </a:r>
            <a:r>
              <a:rPr lang="en-US" sz="1600" b="1" dirty="0" err="1"/>
              <a:t>cluster,gridIndex,OBJECT_INDEX</a:t>
            </a:r>
            <a:r>
              <a:rPr lang="en-US" sz="1600" b="1" dirty="0"/>
              <a:t>]</a:t>
            </a:r>
            <a:r>
              <a:rPr lang="en-US" sz="1600" dirty="0"/>
              <a:t> </a:t>
            </a:r>
          </a:p>
          <a:p>
            <a:r>
              <a:rPr lang="en-US" sz="1600" dirty="0"/>
              <a:t>what object (from </a:t>
            </a:r>
            <a:r>
              <a:rPr lang="en-US" sz="1600" dirty="0" err="1"/>
              <a:t>objectArray</a:t>
            </a:r>
            <a:r>
              <a:rPr lang="en-US" sz="1600" dirty="0"/>
              <a:t>) did grid image come from</a:t>
            </a:r>
            <a:endParaRPr lang="en-US" sz="1600" b="1" dirty="0"/>
          </a:p>
          <a:p>
            <a:r>
              <a:rPr lang="en-US" sz="1600" b="1" dirty="0" err="1"/>
              <a:t>gridArray</a:t>
            </a:r>
            <a:r>
              <a:rPr lang="en-US" sz="1600" b="1" dirty="0"/>
              <a:t>(</a:t>
            </a:r>
            <a:r>
              <a:rPr lang="en-US" sz="1600" b="1" dirty="0" err="1"/>
              <a:t>cluster,gridIndex,CLUSTER</a:t>
            </a:r>
            <a:r>
              <a:rPr lang="en-US" sz="1600" b="1" dirty="0"/>
              <a:t>) </a:t>
            </a:r>
          </a:p>
          <a:p>
            <a:r>
              <a:rPr lang="en-US" sz="1600" dirty="0"/>
              <a:t>what cluster are grid images from</a:t>
            </a:r>
            <a:endParaRPr lang="en-US" sz="1600" b="1" dirty="0"/>
          </a:p>
          <a:p>
            <a:r>
              <a:rPr lang="en-US" sz="1600" b="1" dirty="0" err="1"/>
              <a:t>gridArray</a:t>
            </a:r>
            <a:r>
              <a:rPr lang="en-US" sz="1600" b="1" dirty="0"/>
              <a:t>(</a:t>
            </a:r>
            <a:r>
              <a:rPr lang="en-US" sz="1600" b="1" dirty="0" err="1"/>
              <a:t>cluster,gridIndex,CLUSTER_REJECTION</a:t>
            </a:r>
            <a:r>
              <a:rPr lang="en-US" sz="1600" b="1" dirty="0"/>
              <a:t>) </a:t>
            </a:r>
          </a:p>
          <a:p>
            <a:r>
              <a:rPr lang="en-US" sz="1600" dirty="0"/>
              <a:t>was cluster image rejected by user as being out-of-cluster</a:t>
            </a:r>
          </a:p>
        </p:txBody>
      </p:sp>
      <p:sp>
        <p:nvSpPr>
          <p:cNvPr id="67" name="Oval 66">
            <a:extLst>
              <a:ext uri="{FF2B5EF4-FFF2-40B4-BE49-F238E27FC236}">
                <a16:creationId xmlns:a16="http://schemas.microsoft.com/office/drawing/2014/main" id="{5ACA8FCF-0F3F-4CB7-9AD1-4ABD0A6668E2}"/>
              </a:ext>
            </a:extLst>
          </p:cNvPr>
          <p:cNvSpPr/>
          <p:nvPr/>
        </p:nvSpPr>
        <p:spPr>
          <a:xfrm>
            <a:off x="2401368" y="3893235"/>
            <a:ext cx="487111" cy="21374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7E9E15A1-BA38-4629-A8A3-CC1FDB8B883A}"/>
              </a:ext>
            </a:extLst>
          </p:cNvPr>
          <p:cNvSpPr/>
          <p:nvPr/>
        </p:nvSpPr>
        <p:spPr>
          <a:xfrm>
            <a:off x="2401367" y="4106984"/>
            <a:ext cx="487111" cy="21374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9E9C6EF8-AF6C-47B3-AD9E-924EFEB9A3C1}"/>
              </a:ext>
            </a:extLst>
          </p:cNvPr>
          <p:cNvSpPr/>
          <p:nvPr/>
        </p:nvSpPr>
        <p:spPr>
          <a:xfrm>
            <a:off x="2399027" y="4556576"/>
            <a:ext cx="487111" cy="21374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TextBox 71">
            <a:extLst>
              <a:ext uri="{FF2B5EF4-FFF2-40B4-BE49-F238E27FC236}">
                <a16:creationId xmlns:a16="http://schemas.microsoft.com/office/drawing/2014/main" id="{A5219225-C74F-48C4-BB5D-718FB99ABF22}"/>
              </a:ext>
            </a:extLst>
          </p:cNvPr>
          <p:cNvSpPr txBox="1"/>
          <p:nvPr/>
        </p:nvSpPr>
        <p:spPr>
          <a:xfrm>
            <a:off x="6523756" y="2310039"/>
            <a:ext cx="5024231" cy="369332"/>
          </a:xfrm>
          <a:prstGeom prst="rect">
            <a:avLst/>
          </a:prstGeom>
          <a:noFill/>
        </p:spPr>
        <p:txBody>
          <a:bodyPr wrap="square" rtlCol="0">
            <a:spAutoFit/>
          </a:bodyPr>
          <a:lstStyle/>
          <a:p>
            <a:pPr algn="ctr"/>
            <a:r>
              <a:rPr lang="en-US" dirty="0"/>
              <a:t>OBJECT_INDEX     CLUSTER _ID     CLUSTER_REJECT</a:t>
            </a:r>
          </a:p>
        </p:txBody>
      </p:sp>
      <p:cxnSp>
        <p:nvCxnSpPr>
          <p:cNvPr id="74" name="Straight Arrow Connector 73">
            <a:extLst>
              <a:ext uri="{FF2B5EF4-FFF2-40B4-BE49-F238E27FC236}">
                <a16:creationId xmlns:a16="http://schemas.microsoft.com/office/drawing/2014/main" id="{B13D197A-290F-49C8-93BF-D7F1543E0FD3}"/>
              </a:ext>
            </a:extLst>
          </p:cNvPr>
          <p:cNvCxnSpPr>
            <a:cxnSpLocks/>
          </p:cNvCxnSpPr>
          <p:nvPr/>
        </p:nvCxnSpPr>
        <p:spPr>
          <a:xfrm>
            <a:off x="8117200" y="2685452"/>
            <a:ext cx="325917" cy="2349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B7C5A79E-D63C-4EDB-8A68-8B2B4C3D4793}"/>
              </a:ext>
            </a:extLst>
          </p:cNvPr>
          <p:cNvSpPr/>
          <p:nvPr/>
        </p:nvSpPr>
        <p:spPr>
          <a:xfrm>
            <a:off x="8171690" y="2944920"/>
            <a:ext cx="1228005" cy="16116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9" name="Straight Connector 8">
            <a:extLst>
              <a:ext uri="{FF2B5EF4-FFF2-40B4-BE49-F238E27FC236}">
                <a16:creationId xmlns:a16="http://schemas.microsoft.com/office/drawing/2014/main" id="{7DAADEE7-CEC4-4853-BB52-BAA67D807CD9}"/>
              </a:ext>
            </a:extLst>
          </p:cNvPr>
          <p:cNvCxnSpPr>
            <a:cxnSpLocks/>
          </p:cNvCxnSpPr>
          <p:nvPr/>
        </p:nvCxnSpPr>
        <p:spPr>
          <a:xfrm>
            <a:off x="8171690" y="3276130"/>
            <a:ext cx="1228005" cy="0"/>
          </a:xfrm>
          <a:prstGeom prst="lin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E530059-7CF2-4B85-B593-BE8D394616AD}"/>
              </a:ext>
            </a:extLst>
          </p:cNvPr>
          <p:cNvCxnSpPr>
            <a:cxnSpLocks/>
          </p:cNvCxnSpPr>
          <p:nvPr/>
        </p:nvCxnSpPr>
        <p:spPr>
          <a:xfrm>
            <a:off x="8171690" y="3580096"/>
            <a:ext cx="1228005" cy="0"/>
          </a:xfrm>
          <a:prstGeom prst="lin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1ED1726B-DE5C-408E-99C0-ABC7A10F8AC9}"/>
              </a:ext>
            </a:extLst>
          </p:cNvPr>
          <p:cNvCxnSpPr>
            <a:cxnSpLocks/>
          </p:cNvCxnSpPr>
          <p:nvPr/>
        </p:nvCxnSpPr>
        <p:spPr>
          <a:xfrm>
            <a:off x="8171690" y="3910532"/>
            <a:ext cx="1228005" cy="0"/>
          </a:xfrm>
          <a:prstGeom prst="lin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446F089D-D3FB-4160-A42C-C034CB5F9724}"/>
              </a:ext>
            </a:extLst>
          </p:cNvPr>
          <p:cNvCxnSpPr>
            <a:cxnSpLocks/>
          </p:cNvCxnSpPr>
          <p:nvPr/>
        </p:nvCxnSpPr>
        <p:spPr>
          <a:xfrm>
            <a:off x="8171690" y="4221713"/>
            <a:ext cx="1228005" cy="0"/>
          </a:xfrm>
          <a:prstGeom prst="lin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D3CCD2-8EA2-4495-8B33-0AD07317CAC8}"/>
              </a:ext>
            </a:extLst>
          </p:cNvPr>
          <p:cNvCxnSpPr>
            <a:cxnSpLocks/>
          </p:cNvCxnSpPr>
          <p:nvPr/>
        </p:nvCxnSpPr>
        <p:spPr>
          <a:xfrm>
            <a:off x="8171690" y="4556575"/>
            <a:ext cx="1228005" cy="0"/>
          </a:xfrm>
          <a:prstGeom prst="lin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29851D7B-54B2-4974-B805-21FC5BB4D219}"/>
              </a:ext>
            </a:extLst>
          </p:cNvPr>
          <p:cNvCxnSpPr>
            <a:cxnSpLocks/>
          </p:cNvCxnSpPr>
          <p:nvPr/>
        </p:nvCxnSpPr>
        <p:spPr>
          <a:xfrm>
            <a:off x="8618544" y="2944919"/>
            <a:ext cx="0" cy="1611656"/>
          </a:xfrm>
          <a:prstGeom prst="lin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AFDFE021-726B-41DD-A99B-0EB479979112}"/>
              </a:ext>
            </a:extLst>
          </p:cNvPr>
          <p:cNvSpPr txBox="1"/>
          <p:nvPr/>
        </p:nvSpPr>
        <p:spPr>
          <a:xfrm>
            <a:off x="8263334" y="2970986"/>
            <a:ext cx="732893" cy="1323439"/>
          </a:xfrm>
          <a:prstGeom prst="rect">
            <a:avLst/>
          </a:prstGeom>
          <a:noFill/>
        </p:spPr>
        <p:txBody>
          <a:bodyPr wrap="none" rtlCol="0">
            <a:spAutoFit/>
          </a:bodyPr>
          <a:lstStyle/>
          <a:p>
            <a:r>
              <a:rPr lang="en-US" sz="2000" dirty="0"/>
              <a:t>1     3</a:t>
            </a:r>
          </a:p>
          <a:p>
            <a:r>
              <a:rPr lang="en-US" sz="2000" dirty="0"/>
              <a:t>2     3</a:t>
            </a:r>
          </a:p>
          <a:p>
            <a:r>
              <a:rPr lang="en-US" sz="2000" dirty="0"/>
              <a:t>4     3</a:t>
            </a:r>
          </a:p>
          <a:p>
            <a:endParaRPr lang="en-US" sz="2000" dirty="0"/>
          </a:p>
        </p:txBody>
      </p:sp>
      <p:cxnSp>
        <p:nvCxnSpPr>
          <p:cNvPr id="75" name="Straight Arrow Connector 74">
            <a:extLst>
              <a:ext uri="{FF2B5EF4-FFF2-40B4-BE49-F238E27FC236}">
                <a16:creationId xmlns:a16="http://schemas.microsoft.com/office/drawing/2014/main" id="{C968595E-43B5-4EE2-B365-1BD8D679E620}"/>
              </a:ext>
            </a:extLst>
          </p:cNvPr>
          <p:cNvCxnSpPr>
            <a:cxnSpLocks/>
          </p:cNvCxnSpPr>
          <p:nvPr/>
        </p:nvCxnSpPr>
        <p:spPr>
          <a:xfrm>
            <a:off x="8848700" y="2642526"/>
            <a:ext cx="0" cy="2615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76D5646A-8FE5-4181-8828-30B6BFC4DFB9}"/>
              </a:ext>
            </a:extLst>
          </p:cNvPr>
          <p:cNvCxnSpPr>
            <a:cxnSpLocks/>
          </p:cNvCxnSpPr>
          <p:nvPr/>
        </p:nvCxnSpPr>
        <p:spPr>
          <a:xfrm>
            <a:off x="8977421" y="2921882"/>
            <a:ext cx="0" cy="1611656"/>
          </a:xfrm>
          <a:prstGeom prst="lin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9912CDBD-BF3E-46CC-A4AD-F514F63BC284}"/>
              </a:ext>
            </a:extLst>
          </p:cNvPr>
          <p:cNvCxnSpPr>
            <a:cxnSpLocks/>
          </p:cNvCxnSpPr>
          <p:nvPr/>
        </p:nvCxnSpPr>
        <p:spPr>
          <a:xfrm flipH="1">
            <a:off x="9254284" y="2669873"/>
            <a:ext cx="371164" cy="2504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 name="Straight Arrow Connector 2">
            <a:extLst>
              <a:ext uri="{FF2B5EF4-FFF2-40B4-BE49-F238E27FC236}">
                <a16:creationId xmlns:a16="http://schemas.microsoft.com/office/drawing/2014/main" id="{4DF4A02E-A87E-4504-8A11-4F2C653FB9E9}"/>
              </a:ext>
            </a:extLst>
          </p:cNvPr>
          <p:cNvCxnSpPr/>
          <p:nvPr/>
        </p:nvCxnSpPr>
        <p:spPr>
          <a:xfrm>
            <a:off x="9734536" y="2904033"/>
            <a:ext cx="914400" cy="91440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1C38A184-40F0-4C25-AC55-871062BAE6EA}"/>
              </a:ext>
            </a:extLst>
          </p:cNvPr>
          <p:cNvSpPr txBox="1"/>
          <p:nvPr/>
        </p:nvSpPr>
        <p:spPr>
          <a:xfrm rot="2741603">
            <a:off x="9916242" y="3051849"/>
            <a:ext cx="823687" cy="369332"/>
          </a:xfrm>
          <a:prstGeom prst="rect">
            <a:avLst/>
          </a:prstGeom>
          <a:noFill/>
        </p:spPr>
        <p:txBody>
          <a:bodyPr wrap="none" rtlCol="0">
            <a:spAutoFit/>
          </a:bodyPr>
          <a:lstStyle/>
          <a:p>
            <a:r>
              <a:rPr lang="en-US" b="1" dirty="0"/>
              <a:t>cluster</a:t>
            </a:r>
          </a:p>
        </p:txBody>
      </p:sp>
      <p:sp>
        <p:nvSpPr>
          <p:cNvPr id="5" name="Rectangle 4">
            <a:extLst>
              <a:ext uri="{FF2B5EF4-FFF2-40B4-BE49-F238E27FC236}">
                <a16:creationId xmlns:a16="http://schemas.microsoft.com/office/drawing/2014/main" id="{9FD424D2-6CF5-4D2C-A4BD-B43ECF4C2E50}"/>
              </a:ext>
            </a:extLst>
          </p:cNvPr>
          <p:cNvSpPr/>
          <p:nvPr/>
        </p:nvSpPr>
        <p:spPr>
          <a:xfrm>
            <a:off x="6537562" y="5932058"/>
            <a:ext cx="5366213" cy="646331"/>
          </a:xfrm>
          <a:prstGeom prst="rect">
            <a:avLst/>
          </a:prstGeom>
        </p:spPr>
        <p:txBody>
          <a:bodyPr wrap="none">
            <a:spAutoFit/>
          </a:bodyPr>
          <a:lstStyle/>
          <a:p>
            <a:r>
              <a:rPr lang="en-US" b="1" dirty="0" err="1"/>
              <a:t>clusterCounter</a:t>
            </a:r>
            <a:r>
              <a:rPr lang="en-US" b="1" dirty="0"/>
              <a:t>=</a:t>
            </a:r>
            <a:r>
              <a:rPr lang="en-US" b="1" dirty="0" err="1"/>
              <a:t>np.zeros</a:t>
            </a:r>
            <a:r>
              <a:rPr lang="en-US" b="1" dirty="0"/>
              <a:t>( (</a:t>
            </a:r>
            <a:r>
              <a:rPr lang="en-US" b="1" dirty="0" err="1"/>
              <a:t>C.numClusters</a:t>
            </a:r>
            <a:r>
              <a:rPr lang="en-US" b="1" dirty="0"/>
              <a:t>) ,</a:t>
            </a:r>
            <a:r>
              <a:rPr lang="en-US" b="1" dirty="0" err="1"/>
              <a:t>dtype</a:t>
            </a:r>
            <a:r>
              <a:rPr lang="en-US" b="1" dirty="0"/>
              <a:t>='int’)</a:t>
            </a:r>
          </a:p>
          <a:p>
            <a:r>
              <a:rPr lang="en-US" dirty="0"/>
              <a:t>Counts number of images in each cluster</a:t>
            </a:r>
            <a:r>
              <a:rPr lang="en-US" b="1" dirty="0"/>
              <a:t>  </a:t>
            </a:r>
          </a:p>
        </p:txBody>
      </p:sp>
      <p:sp>
        <p:nvSpPr>
          <p:cNvPr id="8" name="Rectangle 7">
            <a:extLst>
              <a:ext uri="{FF2B5EF4-FFF2-40B4-BE49-F238E27FC236}">
                <a16:creationId xmlns:a16="http://schemas.microsoft.com/office/drawing/2014/main" id="{064B104B-405E-47BE-AA8F-9F110AA2B1C3}"/>
              </a:ext>
            </a:extLst>
          </p:cNvPr>
          <p:cNvSpPr/>
          <p:nvPr/>
        </p:nvSpPr>
        <p:spPr>
          <a:xfrm>
            <a:off x="7739946" y="5283096"/>
            <a:ext cx="3319498" cy="707886"/>
          </a:xfrm>
          <a:prstGeom prst="rect">
            <a:avLst/>
          </a:prstGeom>
        </p:spPr>
        <p:txBody>
          <a:bodyPr wrap="none">
            <a:spAutoFit/>
          </a:bodyPr>
          <a:lstStyle/>
          <a:p>
            <a:r>
              <a:rPr lang="en-US" sz="4000" b="1" dirty="0" err="1">
                <a:highlight>
                  <a:srgbClr val="FF00FF"/>
                </a:highlight>
              </a:rPr>
              <a:t>clusterCounter</a:t>
            </a:r>
            <a:endParaRPr lang="en-US" sz="4000" dirty="0">
              <a:highlight>
                <a:srgbClr val="FF00FF"/>
              </a:highlight>
            </a:endParaRPr>
          </a:p>
        </p:txBody>
      </p:sp>
      <p:sp>
        <p:nvSpPr>
          <p:cNvPr id="11" name="Rectangle 10">
            <a:extLst>
              <a:ext uri="{FF2B5EF4-FFF2-40B4-BE49-F238E27FC236}">
                <a16:creationId xmlns:a16="http://schemas.microsoft.com/office/drawing/2014/main" id="{99E76105-4943-45FB-AD49-DD81EFBDFD8E}"/>
              </a:ext>
            </a:extLst>
          </p:cNvPr>
          <p:cNvSpPr/>
          <p:nvPr/>
        </p:nvSpPr>
        <p:spPr>
          <a:xfrm>
            <a:off x="360306" y="5998746"/>
            <a:ext cx="6682811" cy="369332"/>
          </a:xfrm>
          <a:prstGeom prst="rect">
            <a:avLst/>
          </a:prstGeom>
        </p:spPr>
        <p:txBody>
          <a:bodyPr wrap="square">
            <a:spAutoFit/>
          </a:bodyPr>
          <a:lstStyle/>
          <a:p>
            <a:r>
              <a:rPr lang="en-US" b="1" dirty="0" err="1"/>
              <a:t>clusterList</a:t>
            </a:r>
            <a:r>
              <a:rPr lang="en-US" b="1" dirty="0"/>
              <a:t>=[3,1,4]     </a:t>
            </a:r>
            <a:r>
              <a:rPr lang="en-US" dirty="0"/>
              <a:t># make cluster images from these clusters</a:t>
            </a:r>
          </a:p>
        </p:txBody>
      </p:sp>
      <p:sp>
        <p:nvSpPr>
          <p:cNvPr id="36" name="Rectangle 35">
            <a:extLst>
              <a:ext uri="{FF2B5EF4-FFF2-40B4-BE49-F238E27FC236}">
                <a16:creationId xmlns:a16="http://schemas.microsoft.com/office/drawing/2014/main" id="{F90C6625-2679-4E5A-83BA-4F1C55CC8CE6}"/>
              </a:ext>
            </a:extLst>
          </p:cNvPr>
          <p:cNvSpPr/>
          <p:nvPr/>
        </p:nvSpPr>
        <p:spPr>
          <a:xfrm>
            <a:off x="7739946" y="5302842"/>
            <a:ext cx="3319498" cy="707886"/>
          </a:xfrm>
          <a:prstGeom prst="rect">
            <a:avLst/>
          </a:prstGeom>
        </p:spPr>
        <p:txBody>
          <a:bodyPr wrap="none">
            <a:spAutoFit/>
          </a:bodyPr>
          <a:lstStyle/>
          <a:p>
            <a:r>
              <a:rPr lang="en-US" sz="4000" b="1" dirty="0" err="1">
                <a:highlight>
                  <a:srgbClr val="FF00FF"/>
                </a:highlight>
              </a:rPr>
              <a:t>clusterCounter</a:t>
            </a:r>
            <a:endParaRPr lang="en-US" sz="4000" dirty="0">
              <a:highlight>
                <a:srgbClr val="FF00FF"/>
              </a:highlight>
            </a:endParaRPr>
          </a:p>
        </p:txBody>
      </p:sp>
      <p:sp>
        <p:nvSpPr>
          <p:cNvPr id="39" name="Rectangle 38">
            <a:extLst>
              <a:ext uri="{FF2B5EF4-FFF2-40B4-BE49-F238E27FC236}">
                <a16:creationId xmlns:a16="http://schemas.microsoft.com/office/drawing/2014/main" id="{3503642A-2653-45FC-AFFE-264865175278}"/>
              </a:ext>
            </a:extLst>
          </p:cNvPr>
          <p:cNvSpPr/>
          <p:nvPr/>
        </p:nvSpPr>
        <p:spPr>
          <a:xfrm>
            <a:off x="7733667" y="5312356"/>
            <a:ext cx="3319498" cy="707886"/>
          </a:xfrm>
          <a:prstGeom prst="rect">
            <a:avLst/>
          </a:prstGeom>
          <a:solidFill>
            <a:srgbClr val="0070C0"/>
          </a:solidFill>
        </p:spPr>
        <p:txBody>
          <a:bodyPr wrap="none">
            <a:spAutoFit/>
          </a:bodyPr>
          <a:lstStyle/>
          <a:p>
            <a:r>
              <a:rPr lang="en-US" sz="4000" b="1" dirty="0" err="1">
                <a:solidFill>
                  <a:schemeClr val="bg1"/>
                </a:solidFill>
              </a:rPr>
              <a:t>clusterCounter</a:t>
            </a:r>
            <a:endParaRPr lang="en-US" sz="4000" dirty="0">
              <a:solidFill>
                <a:schemeClr val="bg1"/>
              </a:solidFill>
            </a:endParaRPr>
          </a:p>
        </p:txBody>
      </p:sp>
      <p:sp>
        <p:nvSpPr>
          <p:cNvPr id="40" name="Rectangle 39">
            <a:extLst>
              <a:ext uri="{FF2B5EF4-FFF2-40B4-BE49-F238E27FC236}">
                <a16:creationId xmlns:a16="http://schemas.microsoft.com/office/drawing/2014/main" id="{CF765C0B-3FA2-4C64-B50A-137D00665C81}"/>
              </a:ext>
            </a:extLst>
          </p:cNvPr>
          <p:cNvSpPr/>
          <p:nvPr/>
        </p:nvSpPr>
        <p:spPr>
          <a:xfrm>
            <a:off x="2399027" y="5236766"/>
            <a:ext cx="2334101" cy="707886"/>
          </a:xfrm>
          <a:prstGeom prst="rect">
            <a:avLst/>
          </a:prstGeom>
          <a:solidFill>
            <a:srgbClr val="0070C0"/>
          </a:solidFill>
        </p:spPr>
        <p:txBody>
          <a:bodyPr wrap="none">
            <a:spAutoFit/>
          </a:bodyPr>
          <a:lstStyle/>
          <a:p>
            <a:r>
              <a:rPr lang="en-US" sz="4000" b="1" dirty="0" err="1">
                <a:solidFill>
                  <a:schemeClr val="bg1"/>
                </a:solidFill>
              </a:rPr>
              <a:t>clusterList</a:t>
            </a:r>
            <a:endParaRPr lang="en-US" sz="4000" dirty="0">
              <a:solidFill>
                <a:schemeClr val="bg1"/>
              </a:solidFill>
            </a:endParaRPr>
          </a:p>
        </p:txBody>
      </p:sp>
    </p:spTree>
    <p:extLst>
      <p:ext uri="{BB962C8B-B14F-4D97-AF65-F5344CB8AC3E}">
        <p14:creationId xmlns:p14="http://schemas.microsoft.com/office/powerpoint/2010/main" val="173278621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FDB3D46-A48A-45F4-8A34-B37212B30DCB}"/>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2845750" y="45443"/>
            <a:ext cx="5828231" cy="6812557"/>
          </a:xfrm>
          <a:prstGeom prst="rect">
            <a:avLst/>
          </a:prstGeom>
        </p:spPr>
      </p:pic>
      <p:sp>
        <p:nvSpPr>
          <p:cNvPr id="3" name="TextBox 2">
            <a:extLst>
              <a:ext uri="{FF2B5EF4-FFF2-40B4-BE49-F238E27FC236}">
                <a16:creationId xmlns:a16="http://schemas.microsoft.com/office/drawing/2014/main" id="{E1F31FF4-7307-4FFA-BA83-2AF4F9179A92}"/>
              </a:ext>
            </a:extLst>
          </p:cNvPr>
          <p:cNvSpPr txBox="1"/>
          <p:nvPr/>
        </p:nvSpPr>
        <p:spPr>
          <a:xfrm>
            <a:off x="7337786" y="0"/>
            <a:ext cx="4854214" cy="584775"/>
          </a:xfrm>
          <a:prstGeom prst="rect">
            <a:avLst/>
          </a:prstGeom>
          <a:solidFill>
            <a:srgbClr val="0070C0"/>
          </a:solidFill>
        </p:spPr>
        <p:txBody>
          <a:bodyPr wrap="none" rtlCol="0">
            <a:spAutoFit/>
          </a:bodyPr>
          <a:lstStyle/>
          <a:p>
            <a:r>
              <a:rPr lang="en-US" sz="3200" dirty="0">
                <a:solidFill>
                  <a:schemeClr val="bg1"/>
                </a:solidFill>
              </a:rPr>
              <a:t>STUDENT_mouse_grid_1.py</a:t>
            </a:r>
          </a:p>
        </p:txBody>
      </p:sp>
      <p:sp>
        <p:nvSpPr>
          <p:cNvPr id="4" name="TextBox 3">
            <a:extLst>
              <a:ext uri="{FF2B5EF4-FFF2-40B4-BE49-F238E27FC236}">
                <a16:creationId xmlns:a16="http://schemas.microsoft.com/office/drawing/2014/main" id="{41148F80-65B4-4C0B-A571-21F321F47BB3}"/>
              </a:ext>
            </a:extLst>
          </p:cNvPr>
          <p:cNvSpPr txBox="1"/>
          <p:nvPr/>
        </p:nvSpPr>
        <p:spPr>
          <a:xfrm>
            <a:off x="2478342" y="0"/>
            <a:ext cx="367408" cy="6771084"/>
          </a:xfrm>
          <a:prstGeom prst="rect">
            <a:avLst/>
          </a:prstGeom>
          <a:solidFill>
            <a:schemeClr val="bg1">
              <a:lumMod val="95000"/>
            </a:schemeClr>
          </a:solidFill>
        </p:spPr>
        <p:txBody>
          <a:bodyPr wrap="none" rtlCol="0">
            <a:spAutoFit/>
          </a:bodyPr>
          <a:lstStyle/>
          <a:p>
            <a:pPr algn="r"/>
            <a:r>
              <a:rPr lang="en-US" sz="1400" dirty="0"/>
              <a:t>1</a:t>
            </a:r>
          </a:p>
          <a:p>
            <a:pPr algn="r"/>
            <a:r>
              <a:rPr lang="en-US" sz="1400" dirty="0"/>
              <a:t>2</a:t>
            </a:r>
          </a:p>
          <a:p>
            <a:pPr algn="r"/>
            <a:r>
              <a:rPr lang="en-US" sz="1400" dirty="0"/>
              <a:t>3</a:t>
            </a:r>
          </a:p>
          <a:p>
            <a:pPr algn="r"/>
            <a:r>
              <a:rPr lang="en-US" sz="1400" dirty="0"/>
              <a:t>4</a:t>
            </a:r>
          </a:p>
          <a:p>
            <a:pPr algn="r"/>
            <a:r>
              <a:rPr lang="en-US" sz="1400" dirty="0"/>
              <a:t>5</a:t>
            </a:r>
          </a:p>
          <a:p>
            <a:pPr algn="r"/>
            <a:r>
              <a:rPr lang="en-US" sz="1400" dirty="0"/>
              <a:t>6</a:t>
            </a:r>
          </a:p>
          <a:p>
            <a:pPr algn="r"/>
            <a:r>
              <a:rPr lang="en-US" sz="1400" dirty="0"/>
              <a:t>7</a:t>
            </a:r>
          </a:p>
          <a:p>
            <a:pPr algn="r"/>
            <a:r>
              <a:rPr lang="en-US" sz="1400" dirty="0"/>
              <a:t>8</a:t>
            </a:r>
          </a:p>
          <a:p>
            <a:pPr algn="r"/>
            <a:r>
              <a:rPr lang="en-US" sz="1400" dirty="0"/>
              <a:t>9</a:t>
            </a:r>
          </a:p>
          <a:p>
            <a:pPr algn="r"/>
            <a:r>
              <a:rPr lang="en-US" sz="1400" dirty="0"/>
              <a:t>10</a:t>
            </a:r>
          </a:p>
          <a:p>
            <a:pPr algn="r"/>
            <a:r>
              <a:rPr lang="en-US" sz="1400" dirty="0"/>
              <a:t>11</a:t>
            </a:r>
          </a:p>
          <a:p>
            <a:pPr algn="r"/>
            <a:r>
              <a:rPr lang="en-US" sz="1400" dirty="0"/>
              <a:t>12</a:t>
            </a:r>
          </a:p>
          <a:p>
            <a:pPr algn="r"/>
            <a:r>
              <a:rPr lang="en-US" sz="1400" dirty="0"/>
              <a:t>13</a:t>
            </a:r>
          </a:p>
          <a:p>
            <a:pPr algn="r"/>
            <a:r>
              <a:rPr lang="en-US" sz="1400" dirty="0"/>
              <a:t>14</a:t>
            </a:r>
          </a:p>
          <a:p>
            <a:pPr algn="r"/>
            <a:r>
              <a:rPr lang="en-US" sz="1400" dirty="0"/>
              <a:t>15</a:t>
            </a:r>
          </a:p>
          <a:p>
            <a:pPr algn="r"/>
            <a:r>
              <a:rPr lang="en-US" sz="1400" dirty="0"/>
              <a:t>16</a:t>
            </a:r>
          </a:p>
          <a:p>
            <a:pPr algn="r"/>
            <a:r>
              <a:rPr lang="en-US" sz="1400" dirty="0"/>
              <a:t>17</a:t>
            </a:r>
          </a:p>
          <a:p>
            <a:pPr algn="r"/>
            <a:r>
              <a:rPr lang="en-US" sz="1400" dirty="0"/>
              <a:t>18</a:t>
            </a:r>
          </a:p>
          <a:p>
            <a:pPr algn="r"/>
            <a:r>
              <a:rPr lang="en-US" sz="1400" dirty="0"/>
              <a:t>19</a:t>
            </a:r>
          </a:p>
          <a:p>
            <a:pPr algn="r"/>
            <a:r>
              <a:rPr lang="en-US" sz="1400" dirty="0"/>
              <a:t>20</a:t>
            </a:r>
          </a:p>
          <a:p>
            <a:pPr algn="r"/>
            <a:r>
              <a:rPr lang="en-US" sz="1400" dirty="0"/>
              <a:t>21</a:t>
            </a:r>
          </a:p>
          <a:p>
            <a:pPr algn="r"/>
            <a:r>
              <a:rPr lang="en-US" sz="1400" dirty="0"/>
              <a:t>22</a:t>
            </a:r>
          </a:p>
          <a:p>
            <a:pPr algn="r"/>
            <a:r>
              <a:rPr lang="en-US" sz="1400" dirty="0"/>
              <a:t>23</a:t>
            </a:r>
          </a:p>
          <a:p>
            <a:pPr algn="r"/>
            <a:r>
              <a:rPr lang="en-US" sz="1400" dirty="0"/>
              <a:t>24</a:t>
            </a:r>
          </a:p>
          <a:p>
            <a:pPr algn="r"/>
            <a:r>
              <a:rPr lang="en-US" sz="1400" dirty="0"/>
              <a:t>25</a:t>
            </a:r>
          </a:p>
          <a:p>
            <a:pPr algn="r"/>
            <a:r>
              <a:rPr lang="en-US" sz="1400" dirty="0"/>
              <a:t>26</a:t>
            </a:r>
          </a:p>
          <a:p>
            <a:pPr algn="r"/>
            <a:r>
              <a:rPr lang="en-US" sz="1400" dirty="0"/>
              <a:t>27</a:t>
            </a:r>
          </a:p>
          <a:p>
            <a:pPr algn="r"/>
            <a:r>
              <a:rPr lang="en-US" sz="1400" dirty="0"/>
              <a:t>28</a:t>
            </a:r>
          </a:p>
          <a:p>
            <a:pPr algn="r"/>
            <a:r>
              <a:rPr lang="en-US" sz="1400" dirty="0"/>
              <a:t>29</a:t>
            </a:r>
          </a:p>
          <a:p>
            <a:pPr algn="r"/>
            <a:r>
              <a:rPr lang="en-US" sz="1400" dirty="0"/>
              <a:t>30</a:t>
            </a:r>
          </a:p>
          <a:p>
            <a:pPr algn="r"/>
            <a:r>
              <a:rPr lang="en-US" sz="1400" dirty="0"/>
              <a:t>31</a:t>
            </a:r>
          </a:p>
        </p:txBody>
      </p:sp>
      <p:sp>
        <p:nvSpPr>
          <p:cNvPr id="5" name="TextBox 4">
            <a:extLst>
              <a:ext uri="{FF2B5EF4-FFF2-40B4-BE49-F238E27FC236}">
                <a16:creationId xmlns:a16="http://schemas.microsoft.com/office/drawing/2014/main" id="{01DAD19B-7BB1-4F14-9E86-3AE18D157764}"/>
              </a:ext>
            </a:extLst>
          </p:cNvPr>
          <p:cNvSpPr txBox="1"/>
          <p:nvPr/>
        </p:nvSpPr>
        <p:spPr>
          <a:xfrm>
            <a:off x="7020100" y="1222475"/>
            <a:ext cx="4370042" cy="369332"/>
          </a:xfrm>
          <a:prstGeom prst="rect">
            <a:avLst/>
          </a:prstGeom>
          <a:noFill/>
        </p:spPr>
        <p:txBody>
          <a:bodyPr wrap="none" rtlCol="0">
            <a:spAutoFit/>
          </a:bodyPr>
          <a:lstStyle/>
          <a:p>
            <a:r>
              <a:rPr lang="en-US" dirty="0">
                <a:solidFill>
                  <a:srgbClr val="FF0000"/>
                </a:solidFill>
              </a:rPr>
              <a:t># blackout image in cell pointed to by mouse</a:t>
            </a:r>
          </a:p>
        </p:txBody>
      </p:sp>
      <p:sp>
        <p:nvSpPr>
          <p:cNvPr id="6" name="TextBox 5">
            <a:extLst>
              <a:ext uri="{FF2B5EF4-FFF2-40B4-BE49-F238E27FC236}">
                <a16:creationId xmlns:a16="http://schemas.microsoft.com/office/drawing/2014/main" id="{1A0EC80D-BA9F-4418-8543-8D6CEE6141E6}"/>
              </a:ext>
            </a:extLst>
          </p:cNvPr>
          <p:cNvSpPr txBox="1"/>
          <p:nvPr/>
        </p:nvSpPr>
        <p:spPr>
          <a:xfrm>
            <a:off x="7020100" y="1799194"/>
            <a:ext cx="5066772" cy="369332"/>
          </a:xfrm>
          <a:prstGeom prst="rect">
            <a:avLst/>
          </a:prstGeom>
          <a:noFill/>
        </p:spPr>
        <p:txBody>
          <a:bodyPr wrap="none" rtlCol="0">
            <a:spAutoFit/>
          </a:bodyPr>
          <a:lstStyle/>
          <a:p>
            <a:r>
              <a:rPr lang="en-US" dirty="0">
                <a:solidFill>
                  <a:srgbClr val="FF0000"/>
                </a:solidFill>
              </a:rPr>
              <a:t># reload original grid image without any blacked out</a:t>
            </a:r>
          </a:p>
        </p:txBody>
      </p:sp>
    </p:spTree>
    <p:extLst>
      <p:ext uri="{BB962C8B-B14F-4D97-AF65-F5344CB8AC3E}">
        <p14:creationId xmlns:p14="http://schemas.microsoft.com/office/powerpoint/2010/main" val="133488232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7D6594D-7693-40EE-8D0D-DBCE76EAEB37}"/>
              </a:ext>
            </a:extLst>
          </p:cNvPr>
          <p:cNvSpPr/>
          <p:nvPr/>
        </p:nvSpPr>
        <p:spPr>
          <a:xfrm>
            <a:off x="1503378" y="1462946"/>
            <a:ext cx="4755067" cy="49231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a:extLst>
              <a:ext uri="{FF2B5EF4-FFF2-40B4-BE49-F238E27FC236}">
                <a16:creationId xmlns:a16="http://schemas.microsoft.com/office/drawing/2014/main" id="{FD2C3258-BDD5-4880-B891-54C6379760F0}"/>
              </a:ext>
            </a:extLst>
          </p:cNvPr>
          <p:cNvSpPr txBox="1"/>
          <p:nvPr/>
        </p:nvSpPr>
        <p:spPr>
          <a:xfrm>
            <a:off x="4096286" y="3530206"/>
            <a:ext cx="513282" cy="369332"/>
          </a:xfrm>
          <a:prstGeom prst="rect">
            <a:avLst/>
          </a:prstGeom>
          <a:noFill/>
        </p:spPr>
        <p:txBody>
          <a:bodyPr wrap="none" rtlCol="0">
            <a:spAutoFit/>
          </a:bodyPr>
          <a:lstStyle/>
          <a:p>
            <a:r>
              <a:rPr lang="en-US" dirty="0"/>
              <a:t>CW</a:t>
            </a:r>
          </a:p>
        </p:txBody>
      </p:sp>
      <p:sp>
        <p:nvSpPr>
          <p:cNvPr id="19" name="TextBox 18">
            <a:extLst>
              <a:ext uri="{FF2B5EF4-FFF2-40B4-BE49-F238E27FC236}">
                <a16:creationId xmlns:a16="http://schemas.microsoft.com/office/drawing/2014/main" id="{3BD8DD0B-3A53-48E9-AE82-45D323DF180C}"/>
              </a:ext>
            </a:extLst>
          </p:cNvPr>
          <p:cNvSpPr txBox="1"/>
          <p:nvPr/>
        </p:nvSpPr>
        <p:spPr>
          <a:xfrm>
            <a:off x="4648494" y="3048847"/>
            <a:ext cx="452368" cy="369332"/>
          </a:xfrm>
          <a:prstGeom prst="rect">
            <a:avLst/>
          </a:prstGeom>
          <a:noFill/>
        </p:spPr>
        <p:txBody>
          <a:bodyPr wrap="none" rtlCol="0">
            <a:spAutoFit/>
          </a:bodyPr>
          <a:lstStyle/>
          <a:p>
            <a:r>
              <a:rPr lang="en-US" dirty="0"/>
              <a:t>CH</a:t>
            </a:r>
          </a:p>
        </p:txBody>
      </p:sp>
      <p:sp>
        <p:nvSpPr>
          <p:cNvPr id="20" name="TextBox 19">
            <a:extLst>
              <a:ext uri="{FF2B5EF4-FFF2-40B4-BE49-F238E27FC236}">
                <a16:creationId xmlns:a16="http://schemas.microsoft.com/office/drawing/2014/main" id="{648B5325-D576-4836-BA67-9C2F2D129AC8}"/>
              </a:ext>
            </a:extLst>
          </p:cNvPr>
          <p:cNvSpPr txBox="1"/>
          <p:nvPr/>
        </p:nvSpPr>
        <p:spPr>
          <a:xfrm>
            <a:off x="7218128" y="732890"/>
            <a:ext cx="3877985" cy="6124754"/>
          </a:xfrm>
          <a:prstGeom prst="rect">
            <a:avLst/>
          </a:prstGeom>
          <a:noFill/>
        </p:spPr>
        <p:txBody>
          <a:bodyPr wrap="none" rtlCol="0">
            <a:spAutoFit/>
          </a:bodyPr>
          <a:lstStyle/>
          <a:p>
            <a:pPr defTabSz="341313"/>
            <a:r>
              <a:rPr lang="en-US" sz="1400" b="1" dirty="0"/>
              <a:t>CONSTANTS</a:t>
            </a:r>
          </a:p>
          <a:p>
            <a:pPr defTabSz="341313"/>
            <a:r>
              <a:rPr lang="en-US" sz="1400" dirty="0"/>
              <a:t>PX pixels x axis		1920     (in pixels)</a:t>
            </a:r>
          </a:p>
          <a:p>
            <a:pPr defTabSz="341313"/>
            <a:r>
              <a:rPr lang="en-US" sz="1400" dirty="0"/>
              <a:t>PY pixels y axis 		1080     (in pixels)</a:t>
            </a:r>
          </a:p>
          <a:p>
            <a:pPr defTabSz="341313"/>
            <a:r>
              <a:rPr lang="en-US" sz="1400" dirty="0"/>
              <a:t>GC	grid col max		6            (in cells)</a:t>
            </a:r>
          </a:p>
          <a:p>
            <a:pPr defTabSz="341313"/>
            <a:r>
              <a:rPr lang="en-US" sz="1400" dirty="0"/>
              <a:t>GR	grid row max		7            (in cells)</a:t>
            </a:r>
          </a:p>
          <a:p>
            <a:pPr defTabSz="341313"/>
            <a:r>
              <a:rPr lang="en-US" sz="1400" dirty="0"/>
              <a:t>CW	cell width		PX/GC   (in pixels/cell)</a:t>
            </a:r>
          </a:p>
          <a:p>
            <a:pPr defTabSz="341313"/>
            <a:r>
              <a:rPr lang="en-US" sz="1400" dirty="0"/>
              <a:t>CH	cell height		PY/GR   (in pixels/cell)</a:t>
            </a:r>
          </a:p>
          <a:p>
            <a:pPr defTabSz="341313"/>
            <a:endParaRPr lang="en-US" sz="1400" dirty="0"/>
          </a:p>
          <a:p>
            <a:pPr defTabSz="341313"/>
            <a:r>
              <a:rPr lang="en-US" sz="1400" b="1" u="sng" dirty="0"/>
              <a:t>VARIABLES</a:t>
            </a:r>
          </a:p>
          <a:p>
            <a:pPr defTabSz="341313"/>
            <a:r>
              <a:rPr lang="en-US" sz="1400" dirty="0" err="1"/>
              <a:t>gc</a:t>
            </a:r>
            <a:r>
              <a:rPr lang="en-US" sz="1400" dirty="0"/>
              <a:t>	grid col</a:t>
            </a:r>
          </a:p>
          <a:p>
            <a:pPr defTabSz="341313"/>
            <a:r>
              <a:rPr lang="en-US" sz="1400" dirty="0"/>
              <a:t>gr	grid row</a:t>
            </a:r>
          </a:p>
          <a:p>
            <a:pPr defTabSz="341313"/>
            <a:r>
              <a:rPr lang="en-US" sz="1400" dirty="0" err="1"/>
              <a:t>gi</a:t>
            </a:r>
            <a:r>
              <a:rPr lang="en-US" sz="1400" dirty="0"/>
              <a:t> 	grid index 		(gr*GC)+</a:t>
            </a:r>
            <a:r>
              <a:rPr lang="en-US" sz="1400" dirty="0" err="1"/>
              <a:t>gc</a:t>
            </a:r>
            <a:endParaRPr lang="en-US" sz="1400" dirty="0"/>
          </a:p>
          <a:p>
            <a:pPr defTabSz="341313"/>
            <a:endParaRPr lang="en-US" sz="1400" b="1" u="sng" dirty="0"/>
          </a:p>
          <a:p>
            <a:pPr defTabSz="341313"/>
            <a:r>
              <a:rPr lang="en-US" sz="1400" b="1" u="sng" dirty="0"/>
              <a:t>To find cell coordinates from mouse</a:t>
            </a:r>
          </a:p>
          <a:p>
            <a:pPr defTabSz="341313"/>
            <a:r>
              <a:rPr lang="en-US" sz="1400" dirty="0" err="1"/>
              <a:t>xm</a:t>
            </a:r>
            <a:r>
              <a:rPr lang="en-US" sz="1400" dirty="0"/>
              <a:t>	mouse x position</a:t>
            </a:r>
          </a:p>
          <a:p>
            <a:pPr defTabSz="341313"/>
            <a:r>
              <a:rPr lang="en-US" sz="1400" dirty="0" err="1"/>
              <a:t>ym</a:t>
            </a:r>
            <a:r>
              <a:rPr lang="en-US" sz="1400" dirty="0"/>
              <a:t>	mouse y position</a:t>
            </a:r>
          </a:p>
          <a:p>
            <a:pPr defTabSz="341313"/>
            <a:r>
              <a:rPr lang="en-US" sz="1400" dirty="0"/>
              <a:t>mc	mouse cell col		int(</a:t>
            </a:r>
            <a:r>
              <a:rPr lang="en-US" sz="1400" dirty="0" err="1"/>
              <a:t>xm</a:t>
            </a:r>
            <a:r>
              <a:rPr lang="en-US" sz="1400" dirty="0"/>
              <a:t>/CW)</a:t>
            </a:r>
          </a:p>
          <a:p>
            <a:pPr defTabSz="341313"/>
            <a:r>
              <a:rPr lang="en-US" sz="1400" dirty="0" err="1"/>
              <a:t>mr</a:t>
            </a:r>
            <a:r>
              <a:rPr lang="en-US" sz="1400" dirty="0"/>
              <a:t>	mouse cell row	int(</a:t>
            </a:r>
            <a:r>
              <a:rPr lang="en-US" sz="1400" dirty="0" err="1"/>
              <a:t>ym</a:t>
            </a:r>
            <a:r>
              <a:rPr lang="en-US" sz="1400" dirty="0"/>
              <a:t>/CH)</a:t>
            </a:r>
          </a:p>
          <a:p>
            <a:pPr defTabSz="341313"/>
            <a:r>
              <a:rPr lang="en-US" sz="1400" dirty="0"/>
              <a:t>mi 	mouse cell index	(</a:t>
            </a:r>
            <a:r>
              <a:rPr lang="en-US" sz="1400" dirty="0" err="1"/>
              <a:t>mr</a:t>
            </a:r>
            <a:r>
              <a:rPr lang="en-US" sz="1400" dirty="0"/>
              <a:t>*GC)+mc</a:t>
            </a:r>
          </a:p>
          <a:p>
            <a:pPr defTabSz="341313"/>
            <a:endParaRPr lang="en-US" sz="1400" dirty="0"/>
          </a:p>
          <a:p>
            <a:pPr defTabSz="341313"/>
            <a:r>
              <a:rPr lang="en-US" sz="1400" dirty="0"/>
              <a:t>cx0	 cell top left		mc*CW</a:t>
            </a:r>
          </a:p>
          <a:p>
            <a:pPr defTabSz="341313"/>
            <a:r>
              <a:rPr lang="en-US" sz="1400" dirty="0"/>
              <a:t>cy0  cell top left		</a:t>
            </a:r>
            <a:r>
              <a:rPr lang="en-US" sz="1400" dirty="0" err="1"/>
              <a:t>mr</a:t>
            </a:r>
            <a:r>
              <a:rPr lang="en-US" sz="1400" dirty="0"/>
              <a:t>*CH</a:t>
            </a:r>
          </a:p>
          <a:p>
            <a:pPr defTabSz="341313"/>
            <a:r>
              <a:rPr lang="en-US" sz="1400" dirty="0"/>
              <a:t>cx1 	 cell bottom right	(mc+1)*CW  (also cx0+CW)</a:t>
            </a:r>
          </a:p>
          <a:p>
            <a:pPr defTabSz="341313"/>
            <a:r>
              <a:rPr lang="en-US" sz="1400" dirty="0"/>
              <a:t>cy1  cell bottom right	(mr+1)*CH   (also cy0+CR)</a:t>
            </a:r>
          </a:p>
          <a:p>
            <a:pPr defTabSz="341313"/>
            <a:endParaRPr lang="en-US" sz="1400" dirty="0"/>
          </a:p>
          <a:p>
            <a:pPr defTabSz="341313"/>
            <a:r>
              <a:rPr lang="en-US" sz="1400" b="1" u="sng" dirty="0"/>
              <a:t>To black out a cell</a:t>
            </a:r>
          </a:p>
          <a:p>
            <a:pPr defTabSz="341313"/>
            <a:r>
              <a:rPr lang="en-US" sz="1400" dirty="0" err="1"/>
              <a:t>gridIM</a:t>
            </a:r>
            <a:r>
              <a:rPr lang="en-US" sz="1400" dirty="0"/>
              <a:t>[cy0:cy1,cx0:cx1,:]=0</a:t>
            </a:r>
          </a:p>
          <a:p>
            <a:pPr defTabSz="341313"/>
            <a:endParaRPr lang="en-US" sz="1400" dirty="0"/>
          </a:p>
        </p:txBody>
      </p:sp>
      <p:sp>
        <p:nvSpPr>
          <p:cNvPr id="21" name="TextBox 20">
            <a:extLst>
              <a:ext uri="{FF2B5EF4-FFF2-40B4-BE49-F238E27FC236}">
                <a16:creationId xmlns:a16="http://schemas.microsoft.com/office/drawing/2014/main" id="{F900933C-E06E-4C7B-B7F9-144578D9D590}"/>
              </a:ext>
            </a:extLst>
          </p:cNvPr>
          <p:cNvSpPr txBox="1"/>
          <p:nvPr/>
        </p:nvSpPr>
        <p:spPr>
          <a:xfrm>
            <a:off x="1807106" y="1045189"/>
            <a:ext cx="4495141" cy="461665"/>
          </a:xfrm>
          <a:prstGeom prst="rect">
            <a:avLst/>
          </a:prstGeom>
          <a:noFill/>
        </p:spPr>
        <p:txBody>
          <a:bodyPr wrap="none" rtlCol="0">
            <a:spAutoFit/>
          </a:bodyPr>
          <a:lstStyle/>
          <a:p>
            <a:r>
              <a:rPr lang="en-US" sz="2400" dirty="0"/>
              <a:t>0        1         2          3          4         5   </a:t>
            </a:r>
          </a:p>
        </p:txBody>
      </p:sp>
      <p:sp>
        <p:nvSpPr>
          <p:cNvPr id="25" name="Rectangle 24">
            <a:extLst>
              <a:ext uri="{FF2B5EF4-FFF2-40B4-BE49-F238E27FC236}">
                <a16:creationId xmlns:a16="http://schemas.microsoft.com/office/drawing/2014/main" id="{764BD0FC-8F0E-486E-A84B-85482CE831CA}"/>
              </a:ext>
            </a:extLst>
          </p:cNvPr>
          <p:cNvSpPr/>
          <p:nvPr/>
        </p:nvSpPr>
        <p:spPr>
          <a:xfrm>
            <a:off x="3866231" y="2877547"/>
            <a:ext cx="794758" cy="643915"/>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a:p>
            <a:pPr algn="ctr"/>
            <a:endParaRPr lang="en-US" sz="1400" dirty="0"/>
          </a:p>
        </p:txBody>
      </p:sp>
      <p:sp>
        <p:nvSpPr>
          <p:cNvPr id="27" name="TextBox 26">
            <a:extLst>
              <a:ext uri="{FF2B5EF4-FFF2-40B4-BE49-F238E27FC236}">
                <a16:creationId xmlns:a16="http://schemas.microsoft.com/office/drawing/2014/main" id="{FA267BCC-81B4-4FA9-9756-23A2B6D2832C}"/>
              </a:ext>
            </a:extLst>
          </p:cNvPr>
          <p:cNvSpPr txBox="1"/>
          <p:nvPr/>
        </p:nvSpPr>
        <p:spPr>
          <a:xfrm>
            <a:off x="992910" y="1595021"/>
            <a:ext cx="507736" cy="5262979"/>
          </a:xfrm>
          <a:prstGeom prst="rect">
            <a:avLst/>
          </a:prstGeom>
          <a:noFill/>
        </p:spPr>
        <p:txBody>
          <a:bodyPr wrap="square" rtlCol="0">
            <a:spAutoFit/>
          </a:bodyPr>
          <a:lstStyle/>
          <a:p>
            <a:r>
              <a:rPr lang="en-US" sz="2400" dirty="0"/>
              <a:t>0</a:t>
            </a:r>
          </a:p>
          <a:p>
            <a:r>
              <a:rPr lang="en-US" sz="2400" dirty="0"/>
              <a:t>        1         </a:t>
            </a:r>
          </a:p>
          <a:p>
            <a:endParaRPr lang="en-US" sz="2400" dirty="0"/>
          </a:p>
          <a:p>
            <a:r>
              <a:rPr lang="en-US" sz="2400" dirty="0"/>
              <a:t>2          </a:t>
            </a:r>
          </a:p>
          <a:p>
            <a:endParaRPr lang="en-US" sz="2400" dirty="0"/>
          </a:p>
          <a:p>
            <a:r>
              <a:rPr lang="en-US" sz="2400" dirty="0"/>
              <a:t>3          </a:t>
            </a:r>
          </a:p>
          <a:p>
            <a:endParaRPr lang="en-US" sz="2400" dirty="0"/>
          </a:p>
          <a:p>
            <a:r>
              <a:rPr lang="en-US" sz="2400" dirty="0"/>
              <a:t>4         </a:t>
            </a:r>
          </a:p>
          <a:p>
            <a:endParaRPr lang="en-US" sz="2400" dirty="0"/>
          </a:p>
          <a:p>
            <a:r>
              <a:rPr lang="en-US" sz="2400" dirty="0"/>
              <a:t>5</a:t>
            </a:r>
          </a:p>
          <a:p>
            <a:endParaRPr lang="en-US" sz="2400" dirty="0"/>
          </a:p>
          <a:p>
            <a:r>
              <a:rPr lang="en-US" sz="2400" dirty="0"/>
              <a:t>6</a:t>
            </a:r>
          </a:p>
          <a:p>
            <a:r>
              <a:rPr lang="en-US" sz="2400" dirty="0"/>
              <a:t> </a:t>
            </a:r>
          </a:p>
        </p:txBody>
      </p:sp>
      <p:sp>
        <p:nvSpPr>
          <p:cNvPr id="16" name="Oval 15">
            <a:extLst>
              <a:ext uri="{FF2B5EF4-FFF2-40B4-BE49-F238E27FC236}">
                <a16:creationId xmlns:a16="http://schemas.microsoft.com/office/drawing/2014/main" id="{5F83FA7B-2047-4D8D-9717-D283F2478BFE}"/>
              </a:ext>
            </a:extLst>
          </p:cNvPr>
          <p:cNvSpPr/>
          <p:nvPr/>
        </p:nvSpPr>
        <p:spPr>
          <a:xfrm>
            <a:off x="3781907" y="2817548"/>
            <a:ext cx="170915" cy="14527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0B071553-30A8-47D0-A0E2-219795D5100F}"/>
              </a:ext>
            </a:extLst>
          </p:cNvPr>
          <p:cNvSpPr/>
          <p:nvPr/>
        </p:nvSpPr>
        <p:spPr>
          <a:xfrm>
            <a:off x="4551434" y="3436200"/>
            <a:ext cx="170915" cy="14527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TextBox 31">
            <a:extLst>
              <a:ext uri="{FF2B5EF4-FFF2-40B4-BE49-F238E27FC236}">
                <a16:creationId xmlns:a16="http://schemas.microsoft.com/office/drawing/2014/main" id="{F0511EC2-E2F7-4055-AA1C-F423D9F4FEC7}"/>
              </a:ext>
            </a:extLst>
          </p:cNvPr>
          <p:cNvSpPr txBox="1"/>
          <p:nvPr/>
        </p:nvSpPr>
        <p:spPr>
          <a:xfrm>
            <a:off x="3544569" y="6483967"/>
            <a:ext cx="548548" cy="369332"/>
          </a:xfrm>
          <a:prstGeom prst="rect">
            <a:avLst/>
          </a:prstGeom>
          <a:noFill/>
        </p:spPr>
        <p:txBody>
          <a:bodyPr wrap="none" rtlCol="0">
            <a:spAutoFit/>
          </a:bodyPr>
          <a:lstStyle/>
          <a:p>
            <a:r>
              <a:rPr lang="en-US" dirty="0"/>
              <a:t>grid</a:t>
            </a:r>
          </a:p>
        </p:txBody>
      </p:sp>
      <p:cxnSp>
        <p:nvCxnSpPr>
          <p:cNvPr id="34" name="Straight Connector 33">
            <a:extLst>
              <a:ext uri="{FF2B5EF4-FFF2-40B4-BE49-F238E27FC236}">
                <a16:creationId xmlns:a16="http://schemas.microsoft.com/office/drawing/2014/main" id="{5C8ED83F-9F2C-4838-B61E-08DE308F4E84}"/>
              </a:ext>
            </a:extLst>
          </p:cNvPr>
          <p:cNvCxnSpPr>
            <a:cxnSpLocks/>
          </p:cNvCxnSpPr>
          <p:nvPr/>
        </p:nvCxnSpPr>
        <p:spPr>
          <a:xfrm>
            <a:off x="2360919" y="1462946"/>
            <a:ext cx="0" cy="492314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A853DA7E-222D-44D5-904D-B2FD88F2E53E}"/>
              </a:ext>
            </a:extLst>
          </p:cNvPr>
          <p:cNvCxnSpPr>
            <a:cxnSpLocks/>
          </p:cNvCxnSpPr>
          <p:nvPr/>
        </p:nvCxnSpPr>
        <p:spPr>
          <a:xfrm>
            <a:off x="1500646" y="2207198"/>
            <a:ext cx="473208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929E891A-576C-45F0-AF5B-1AC0CF6675E4}"/>
              </a:ext>
            </a:extLst>
          </p:cNvPr>
          <p:cNvCxnSpPr>
            <a:cxnSpLocks/>
          </p:cNvCxnSpPr>
          <p:nvPr/>
        </p:nvCxnSpPr>
        <p:spPr>
          <a:xfrm>
            <a:off x="4649010" y="1456358"/>
            <a:ext cx="947" cy="492972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3FB71E21-2D98-4A7A-9B4B-5E87E4655BF4}"/>
              </a:ext>
            </a:extLst>
          </p:cNvPr>
          <p:cNvCxnSpPr>
            <a:cxnSpLocks/>
          </p:cNvCxnSpPr>
          <p:nvPr/>
        </p:nvCxnSpPr>
        <p:spPr>
          <a:xfrm>
            <a:off x="5433132" y="1456359"/>
            <a:ext cx="0" cy="492972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F8C7EF22-5F43-40E0-829C-942BAB1070AD}"/>
              </a:ext>
            </a:extLst>
          </p:cNvPr>
          <p:cNvCxnSpPr>
            <a:cxnSpLocks/>
            <a:endCxn id="2" idx="2"/>
          </p:cNvCxnSpPr>
          <p:nvPr/>
        </p:nvCxnSpPr>
        <p:spPr>
          <a:xfrm>
            <a:off x="3855199" y="1462946"/>
            <a:ext cx="25713" cy="492314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14667F4C-1EE5-4E93-A3A2-35C4856FB6C0}"/>
              </a:ext>
            </a:extLst>
          </p:cNvPr>
          <p:cNvCxnSpPr>
            <a:cxnSpLocks/>
          </p:cNvCxnSpPr>
          <p:nvPr/>
        </p:nvCxnSpPr>
        <p:spPr>
          <a:xfrm>
            <a:off x="3118646" y="1455260"/>
            <a:ext cx="0" cy="493082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E3D55D0-5CD2-4C2E-A69A-0528DB3CCF24}"/>
              </a:ext>
            </a:extLst>
          </p:cNvPr>
          <p:cNvCxnSpPr>
            <a:cxnSpLocks/>
          </p:cNvCxnSpPr>
          <p:nvPr/>
        </p:nvCxnSpPr>
        <p:spPr>
          <a:xfrm>
            <a:off x="1503304" y="3517948"/>
            <a:ext cx="473208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1E0C0D57-2EAF-4AD6-9046-33A0A3A0010B}"/>
              </a:ext>
            </a:extLst>
          </p:cNvPr>
          <p:cNvCxnSpPr>
            <a:cxnSpLocks/>
          </p:cNvCxnSpPr>
          <p:nvPr/>
        </p:nvCxnSpPr>
        <p:spPr>
          <a:xfrm>
            <a:off x="1523338" y="4213337"/>
            <a:ext cx="473208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6649014A-061F-4119-8C5C-F7F5858F5D1B}"/>
              </a:ext>
            </a:extLst>
          </p:cNvPr>
          <p:cNvCxnSpPr>
            <a:cxnSpLocks/>
          </p:cNvCxnSpPr>
          <p:nvPr/>
        </p:nvCxnSpPr>
        <p:spPr>
          <a:xfrm>
            <a:off x="1514793" y="4965408"/>
            <a:ext cx="473208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EF83B496-DB65-44A6-BF61-5142FFE3F5B3}"/>
              </a:ext>
            </a:extLst>
          </p:cNvPr>
          <p:cNvCxnSpPr>
            <a:cxnSpLocks/>
          </p:cNvCxnSpPr>
          <p:nvPr/>
        </p:nvCxnSpPr>
        <p:spPr>
          <a:xfrm>
            <a:off x="1500646" y="2884135"/>
            <a:ext cx="473208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84CC321A-0B1C-4253-A8DD-D23C33ABC76D}"/>
              </a:ext>
            </a:extLst>
          </p:cNvPr>
          <p:cNvSpPr txBox="1"/>
          <p:nvPr/>
        </p:nvSpPr>
        <p:spPr>
          <a:xfrm>
            <a:off x="3809380" y="2826194"/>
            <a:ext cx="895053" cy="738664"/>
          </a:xfrm>
          <a:prstGeom prst="rect">
            <a:avLst/>
          </a:prstGeom>
          <a:noFill/>
        </p:spPr>
        <p:txBody>
          <a:bodyPr wrap="none" rtlCol="0">
            <a:spAutoFit/>
          </a:bodyPr>
          <a:lstStyle/>
          <a:p>
            <a:pPr algn="ctr"/>
            <a:r>
              <a:rPr lang="en-US" sz="1400" b="1" dirty="0"/>
              <a:t>cell</a:t>
            </a:r>
          </a:p>
          <a:p>
            <a:pPr algn="ctr"/>
            <a:r>
              <a:rPr lang="en-US" sz="1400" b="1" dirty="0" err="1"/>
              <a:t>gc</a:t>
            </a:r>
            <a:r>
              <a:rPr lang="en-US" sz="1400" b="1" dirty="0"/>
              <a:t>=3 gr=2</a:t>
            </a:r>
          </a:p>
          <a:p>
            <a:pPr algn="ctr"/>
            <a:r>
              <a:rPr lang="en-US" sz="1400" b="1" dirty="0" err="1"/>
              <a:t>gi</a:t>
            </a:r>
            <a:r>
              <a:rPr lang="en-US" sz="1400" b="1" dirty="0"/>
              <a:t>=15</a:t>
            </a:r>
          </a:p>
        </p:txBody>
      </p:sp>
      <p:sp>
        <p:nvSpPr>
          <p:cNvPr id="51" name="TextBox 50">
            <a:extLst>
              <a:ext uri="{FF2B5EF4-FFF2-40B4-BE49-F238E27FC236}">
                <a16:creationId xmlns:a16="http://schemas.microsoft.com/office/drawing/2014/main" id="{3B5CCD04-1B6F-452A-BF19-6B56487E0462}"/>
              </a:ext>
            </a:extLst>
          </p:cNvPr>
          <p:cNvSpPr txBox="1"/>
          <p:nvPr/>
        </p:nvSpPr>
        <p:spPr>
          <a:xfrm>
            <a:off x="1704816" y="1608040"/>
            <a:ext cx="4455066" cy="369332"/>
          </a:xfrm>
          <a:prstGeom prst="rect">
            <a:avLst/>
          </a:prstGeom>
          <a:noFill/>
        </p:spPr>
        <p:txBody>
          <a:bodyPr wrap="none" rtlCol="0">
            <a:spAutoFit/>
          </a:bodyPr>
          <a:lstStyle/>
          <a:p>
            <a:r>
              <a:rPr lang="en-US" dirty="0" err="1"/>
              <a:t>gi</a:t>
            </a:r>
            <a:r>
              <a:rPr lang="en-US" dirty="0"/>
              <a:t>=0       </a:t>
            </a:r>
            <a:r>
              <a:rPr lang="en-US" dirty="0" err="1"/>
              <a:t>gi</a:t>
            </a:r>
            <a:r>
              <a:rPr lang="en-US" dirty="0"/>
              <a:t>=1       </a:t>
            </a:r>
            <a:r>
              <a:rPr lang="en-US" dirty="0" err="1"/>
              <a:t>gi</a:t>
            </a:r>
            <a:r>
              <a:rPr lang="en-US" dirty="0"/>
              <a:t>=2       </a:t>
            </a:r>
            <a:r>
              <a:rPr lang="en-US" dirty="0" err="1"/>
              <a:t>gi</a:t>
            </a:r>
            <a:r>
              <a:rPr lang="en-US" dirty="0"/>
              <a:t>=3      </a:t>
            </a:r>
            <a:r>
              <a:rPr lang="en-US" dirty="0" err="1"/>
              <a:t>gi</a:t>
            </a:r>
            <a:r>
              <a:rPr lang="en-US" dirty="0"/>
              <a:t>=4         </a:t>
            </a:r>
            <a:r>
              <a:rPr lang="en-US" dirty="0" err="1"/>
              <a:t>gi</a:t>
            </a:r>
            <a:r>
              <a:rPr lang="en-US" dirty="0"/>
              <a:t>=5</a:t>
            </a:r>
          </a:p>
        </p:txBody>
      </p:sp>
      <p:sp>
        <p:nvSpPr>
          <p:cNvPr id="54" name="TextBox 53">
            <a:extLst>
              <a:ext uri="{FF2B5EF4-FFF2-40B4-BE49-F238E27FC236}">
                <a16:creationId xmlns:a16="http://schemas.microsoft.com/office/drawing/2014/main" id="{466D67EB-AF30-47AE-A68B-826D53B3FCB3}"/>
              </a:ext>
            </a:extLst>
          </p:cNvPr>
          <p:cNvSpPr txBox="1"/>
          <p:nvPr/>
        </p:nvSpPr>
        <p:spPr>
          <a:xfrm>
            <a:off x="1662756" y="2316778"/>
            <a:ext cx="579005" cy="369332"/>
          </a:xfrm>
          <a:prstGeom prst="rect">
            <a:avLst/>
          </a:prstGeom>
          <a:noFill/>
        </p:spPr>
        <p:txBody>
          <a:bodyPr wrap="none" rtlCol="0">
            <a:spAutoFit/>
          </a:bodyPr>
          <a:lstStyle/>
          <a:p>
            <a:r>
              <a:rPr lang="en-US" dirty="0" err="1"/>
              <a:t>gi</a:t>
            </a:r>
            <a:r>
              <a:rPr lang="en-US" dirty="0"/>
              <a:t>=6</a:t>
            </a:r>
          </a:p>
        </p:txBody>
      </p:sp>
      <p:cxnSp>
        <p:nvCxnSpPr>
          <p:cNvPr id="55" name="Straight Connector 54">
            <a:extLst>
              <a:ext uri="{FF2B5EF4-FFF2-40B4-BE49-F238E27FC236}">
                <a16:creationId xmlns:a16="http://schemas.microsoft.com/office/drawing/2014/main" id="{446801B8-C3EA-4B8C-90F9-E475E1936FAD}"/>
              </a:ext>
            </a:extLst>
          </p:cNvPr>
          <p:cNvCxnSpPr>
            <a:cxnSpLocks/>
          </p:cNvCxnSpPr>
          <p:nvPr/>
        </p:nvCxnSpPr>
        <p:spPr>
          <a:xfrm>
            <a:off x="1500646" y="5717009"/>
            <a:ext cx="473208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6531588A-0001-4BC7-B3E1-0797A27F86F7}"/>
              </a:ext>
            </a:extLst>
          </p:cNvPr>
          <p:cNvSpPr txBox="1"/>
          <p:nvPr/>
        </p:nvSpPr>
        <p:spPr>
          <a:xfrm>
            <a:off x="3256869" y="648558"/>
            <a:ext cx="1815869" cy="461665"/>
          </a:xfrm>
          <a:prstGeom prst="rect">
            <a:avLst/>
          </a:prstGeom>
          <a:noFill/>
        </p:spPr>
        <p:txBody>
          <a:bodyPr wrap="square" rtlCol="0">
            <a:spAutoFit/>
          </a:bodyPr>
          <a:lstStyle/>
          <a:p>
            <a:r>
              <a:rPr lang="en-US" sz="2400" b="1" dirty="0"/>
              <a:t>grid col (</a:t>
            </a:r>
            <a:r>
              <a:rPr lang="en-US" sz="2400" b="1" dirty="0" err="1"/>
              <a:t>gc</a:t>
            </a:r>
            <a:r>
              <a:rPr lang="en-US" sz="2400" b="1" dirty="0"/>
              <a:t>)</a:t>
            </a:r>
          </a:p>
        </p:txBody>
      </p:sp>
      <p:sp>
        <p:nvSpPr>
          <p:cNvPr id="62" name="TextBox 61">
            <a:extLst>
              <a:ext uri="{FF2B5EF4-FFF2-40B4-BE49-F238E27FC236}">
                <a16:creationId xmlns:a16="http://schemas.microsoft.com/office/drawing/2014/main" id="{53D8C733-7AF1-442A-ABB7-D62507F5E583}"/>
              </a:ext>
            </a:extLst>
          </p:cNvPr>
          <p:cNvSpPr txBox="1"/>
          <p:nvPr/>
        </p:nvSpPr>
        <p:spPr>
          <a:xfrm rot="16200000">
            <a:off x="-234497" y="3601521"/>
            <a:ext cx="1815869" cy="461665"/>
          </a:xfrm>
          <a:prstGeom prst="rect">
            <a:avLst/>
          </a:prstGeom>
          <a:noFill/>
        </p:spPr>
        <p:txBody>
          <a:bodyPr wrap="square" rtlCol="0">
            <a:spAutoFit/>
          </a:bodyPr>
          <a:lstStyle/>
          <a:p>
            <a:r>
              <a:rPr lang="en-US" sz="2400" b="1" dirty="0"/>
              <a:t>grid row (gr)</a:t>
            </a:r>
          </a:p>
        </p:txBody>
      </p:sp>
      <p:sp>
        <p:nvSpPr>
          <p:cNvPr id="67" name="Oval 66">
            <a:extLst>
              <a:ext uri="{FF2B5EF4-FFF2-40B4-BE49-F238E27FC236}">
                <a16:creationId xmlns:a16="http://schemas.microsoft.com/office/drawing/2014/main" id="{77872C91-47D8-4618-83D5-5F736842B914}"/>
              </a:ext>
            </a:extLst>
          </p:cNvPr>
          <p:cNvSpPr/>
          <p:nvPr/>
        </p:nvSpPr>
        <p:spPr>
          <a:xfrm>
            <a:off x="6137856" y="6313448"/>
            <a:ext cx="170915" cy="14527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8" name="Oval 67">
            <a:extLst>
              <a:ext uri="{FF2B5EF4-FFF2-40B4-BE49-F238E27FC236}">
                <a16:creationId xmlns:a16="http://schemas.microsoft.com/office/drawing/2014/main" id="{B87D743C-A4CD-4325-8F64-15073B27E24F}"/>
              </a:ext>
            </a:extLst>
          </p:cNvPr>
          <p:cNvSpPr/>
          <p:nvPr/>
        </p:nvSpPr>
        <p:spPr>
          <a:xfrm>
            <a:off x="1427555" y="1409262"/>
            <a:ext cx="170915" cy="14527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9" name="TextBox 68">
            <a:extLst>
              <a:ext uri="{FF2B5EF4-FFF2-40B4-BE49-F238E27FC236}">
                <a16:creationId xmlns:a16="http://schemas.microsoft.com/office/drawing/2014/main" id="{9470C762-E807-4831-8E96-489C23AF42AB}"/>
              </a:ext>
            </a:extLst>
          </p:cNvPr>
          <p:cNvSpPr txBox="1"/>
          <p:nvPr/>
        </p:nvSpPr>
        <p:spPr>
          <a:xfrm>
            <a:off x="1067648" y="1082370"/>
            <a:ext cx="617477" cy="369332"/>
          </a:xfrm>
          <a:prstGeom prst="rect">
            <a:avLst/>
          </a:prstGeom>
          <a:noFill/>
        </p:spPr>
        <p:txBody>
          <a:bodyPr wrap="none" rtlCol="0">
            <a:spAutoFit/>
          </a:bodyPr>
          <a:lstStyle/>
          <a:p>
            <a:r>
              <a:rPr lang="en-US" dirty="0"/>
              <a:t>(0,0)</a:t>
            </a:r>
          </a:p>
        </p:txBody>
      </p:sp>
      <p:sp>
        <p:nvSpPr>
          <p:cNvPr id="70" name="TextBox 69">
            <a:extLst>
              <a:ext uri="{FF2B5EF4-FFF2-40B4-BE49-F238E27FC236}">
                <a16:creationId xmlns:a16="http://schemas.microsoft.com/office/drawing/2014/main" id="{E81AABC0-D744-4392-849E-25BDF101B601}"/>
              </a:ext>
            </a:extLst>
          </p:cNvPr>
          <p:cNvSpPr txBox="1"/>
          <p:nvPr/>
        </p:nvSpPr>
        <p:spPr>
          <a:xfrm>
            <a:off x="5957494" y="6437377"/>
            <a:ext cx="847924" cy="369332"/>
          </a:xfrm>
          <a:prstGeom prst="rect">
            <a:avLst/>
          </a:prstGeom>
          <a:noFill/>
        </p:spPr>
        <p:txBody>
          <a:bodyPr wrap="none" rtlCol="0">
            <a:spAutoFit/>
          </a:bodyPr>
          <a:lstStyle/>
          <a:p>
            <a:r>
              <a:rPr lang="en-US" dirty="0"/>
              <a:t>(PX,PY)</a:t>
            </a:r>
          </a:p>
        </p:txBody>
      </p:sp>
      <p:sp>
        <p:nvSpPr>
          <p:cNvPr id="71" name="TextBox 70">
            <a:extLst>
              <a:ext uri="{FF2B5EF4-FFF2-40B4-BE49-F238E27FC236}">
                <a16:creationId xmlns:a16="http://schemas.microsoft.com/office/drawing/2014/main" id="{5CB4C56F-D48C-4745-B9D3-012CCF5B02AA}"/>
              </a:ext>
            </a:extLst>
          </p:cNvPr>
          <p:cNvSpPr txBox="1"/>
          <p:nvPr/>
        </p:nvSpPr>
        <p:spPr>
          <a:xfrm>
            <a:off x="3413562" y="2514803"/>
            <a:ext cx="1016625" cy="369332"/>
          </a:xfrm>
          <a:prstGeom prst="rect">
            <a:avLst/>
          </a:prstGeom>
          <a:noFill/>
        </p:spPr>
        <p:txBody>
          <a:bodyPr wrap="none" rtlCol="0">
            <a:spAutoFit/>
          </a:bodyPr>
          <a:lstStyle/>
          <a:p>
            <a:r>
              <a:rPr lang="en-US" dirty="0"/>
              <a:t>(cx0,cy0)</a:t>
            </a:r>
          </a:p>
        </p:txBody>
      </p:sp>
      <p:sp>
        <p:nvSpPr>
          <p:cNvPr id="72" name="TextBox 71">
            <a:extLst>
              <a:ext uri="{FF2B5EF4-FFF2-40B4-BE49-F238E27FC236}">
                <a16:creationId xmlns:a16="http://schemas.microsoft.com/office/drawing/2014/main" id="{D2642E8D-1DDA-4439-BFBF-78F131F80EB1}"/>
              </a:ext>
            </a:extLst>
          </p:cNvPr>
          <p:cNvSpPr txBox="1"/>
          <p:nvPr/>
        </p:nvSpPr>
        <p:spPr>
          <a:xfrm>
            <a:off x="4490070" y="3619342"/>
            <a:ext cx="1016625" cy="369332"/>
          </a:xfrm>
          <a:prstGeom prst="rect">
            <a:avLst/>
          </a:prstGeom>
          <a:noFill/>
        </p:spPr>
        <p:txBody>
          <a:bodyPr wrap="none" rtlCol="0">
            <a:spAutoFit/>
          </a:bodyPr>
          <a:lstStyle/>
          <a:p>
            <a:r>
              <a:rPr lang="en-US" dirty="0"/>
              <a:t>(cx1,cy1)</a:t>
            </a:r>
          </a:p>
        </p:txBody>
      </p:sp>
      <p:sp>
        <p:nvSpPr>
          <p:cNvPr id="74" name="TextBox 73">
            <a:extLst>
              <a:ext uri="{FF2B5EF4-FFF2-40B4-BE49-F238E27FC236}">
                <a16:creationId xmlns:a16="http://schemas.microsoft.com/office/drawing/2014/main" id="{F6C0E887-9F46-483E-AE58-C3159012342D}"/>
              </a:ext>
            </a:extLst>
          </p:cNvPr>
          <p:cNvSpPr txBox="1"/>
          <p:nvPr/>
        </p:nvSpPr>
        <p:spPr>
          <a:xfrm>
            <a:off x="2360919" y="69325"/>
            <a:ext cx="8106963" cy="523220"/>
          </a:xfrm>
          <a:prstGeom prst="rect">
            <a:avLst/>
          </a:prstGeom>
          <a:solidFill>
            <a:srgbClr val="0070C0"/>
          </a:solidFill>
        </p:spPr>
        <p:txBody>
          <a:bodyPr wrap="none" rtlCol="0">
            <a:spAutoFit/>
          </a:bodyPr>
          <a:lstStyle/>
          <a:p>
            <a:r>
              <a:rPr lang="en-US" sz="2800" b="1" dirty="0">
                <a:solidFill>
                  <a:schemeClr val="bg1"/>
                </a:solidFill>
              </a:rPr>
              <a:t>Calculating Cell Coordinates from Mouse Coordinates</a:t>
            </a:r>
          </a:p>
        </p:txBody>
      </p:sp>
      <p:sp>
        <p:nvSpPr>
          <p:cNvPr id="3" name="TextBox 2">
            <a:extLst>
              <a:ext uri="{FF2B5EF4-FFF2-40B4-BE49-F238E27FC236}">
                <a16:creationId xmlns:a16="http://schemas.microsoft.com/office/drawing/2014/main" id="{A507199D-B8A6-4E05-878B-1158617E9763}"/>
              </a:ext>
            </a:extLst>
          </p:cNvPr>
          <p:cNvSpPr txBox="1"/>
          <p:nvPr/>
        </p:nvSpPr>
        <p:spPr>
          <a:xfrm>
            <a:off x="91615" y="740456"/>
            <a:ext cx="2251835" cy="369332"/>
          </a:xfrm>
          <a:prstGeom prst="rect">
            <a:avLst/>
          </a:prstGeom>
          <a:noFill/>
        </p:spPr>
        <p:txBody>
          <a:bodyPr wrap="none" rtlCol="0">
            <a:spAutoFit/>
          </a:bodyPr>
          <a:lstStyle/>
          <a:p>
            <a:r>
              <a:rPr lang="en-US" b="1" dirty="0"/>
              <a:t>Each cell is one image</a:t>
            </a:r>
          </a:p>
        </p:txBody>
      </p:sp>
    </p:spTree>
    <p:extLst>
      <p:ext uri="{BB962C8B-B14F-4D97-AF65-F5344CB8AC3E}">
        <p14:creationId xmlns:p14="http://schemas.microsoft.com/office/powerpoint/2010/main" val="344252645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Arrow Connector 2">
            <a:extLst>
              <a:ext uri="{FF2B5EF4-FFF2-40B4-BE49-F238E27FC236}">
                <a16:creationId xmlns:a16="http://schemas.microsoft.com/office/drawing/2014/main" id="{05A8F7EF-2AAA-451A-8E90-B26A4671CA0A}"/>
              </a:ext>
            </a:extLst>
          </p:cNvPr>
          <p:cNvCxnSpPr>
            <a:cxnSpLocks/>
          </p:cNvCxnSpPr>
          <p:nvPr/>
        </p:nvCxnSpPr>
        <p:spPr>
          <a:xfrm flipV="1">
            <a:off x="3030143" y="2189476"/>
            <a:ext cx="4581978" cy="47672"/>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FA608341-C9E3-411C-8781-CF5C776D4BA8}"/>
              </a:ext>
            </a:extLst>
          </p:cNvPr>
          <p:cNvSpPr/>
          <p:nvPr/>
        </p:nvSpPr>
        <p:spPr>
          <a:xfrm>
            <a:off x="3715461" y="1620464"/>
            <a:ext cx="3152151" cy="11380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err="1"/>
              <a:t>DetectTrackFeatureCluster</a:t>
            </a:r>
            <a:endParaRPr lang="en-US" sz="2800" b="1" dirty="0"/>
          </a:p>
        </p:txBody>
      </p:sp>
      <p:sp>
        <p:nvSpPr>
          <p:cNvPr id="5" name="TextBox 4">
            <a:extLst>
              <a:ext uri="{FF2B5EF4-FFF2-40B4-BE49-F238E27FC236}">
                <a16:creationId xmlns:a16="http://schemas.microsoft.com/office/drawing/2014/main" id="{F5871328-CE42-4292-BE46-24BC5F86CFEC}"/>
              </a:ext>
            </a:extLst>
          </p:cNvPr>
          <p:cNvSpPr txBox="1"/>
          <p:nvPr/>
        </p:nvSpPr>
        <p:spPr>
          <a:xfrm>
            <a:off x="1985654" y="1956087"/>
            <a:ext cx="928459" cy="461665"/>
          </a:xfrm>
          <a:prstGeom prst="rect">
            <a:avLst/>
          </a:prstGeom>
          <a:noFill/>
        </p:spPr>
        <p:txBody>
          <a:bodyPr wrap="none" rtlCol="0">
            <a:spAutoFit/>
          </a:bodyPr>
          <a:lstStyle/>
          <a:p>
            <a:r>
              <a:rPr lang="en-US" sz="2400" b="1" dirty="0"/>
              <a:t>Video</a:t>
            </a:r>
          </a:p>
        </p:txBody>
      </p:sp>
      <p:sp>
        <p:nvSpPr>
          <p:cNvPr id="6" name="TextBox 5">
            <a:extLst>
              <a:ext uri="{FF2B5EF4-FFF2-40B4-BE49-F238E27FC236}">
                <a16:creationId xmlns:a16="http://schemas.microsoft.com/office/drawing/2014/main" id="{F6AA4812-6670-4963-919C-47412274E4B8}"/>
              </a:ext>
            </a:extLst>
          </p:cNvPr>
          <p:cNvSpPr txBox="1"/>
          <p:nvPr/>
        </p:nvSpPr>
        <p:spPr>
          <a:xfrm flipH="1">
            <a:off x="7728151" y="1832977"/>
            <a:ext cx="2646191" cy="584775"/>
          </a:xfrm>
          <a:prstGeom prst="rect">
            <a:avLst/>
          </a:prstGeom>
          <a:noFill/>
        </p:spPr>
        <p:txBody>
          <a:bodyPr wrap="square" rtlCol="0">
            <a:spAutoFit/>
          </a:bodyPr>
          <a:lstStyle/>
          <a:p>
            <a:r>
              <a:rPr lang="en-US" sz="3200" b="1" dirty="0" err="1"/>
              <a:t>objectArray</a:t>
            </a:r>
            <a:r>
              <a:rPr lang="en-US" sz="3200" b="1" dirty="0"/>
              <a:t> </a:t>
            </a:r>
          </a:p>
        </p:txBody>
      </p:sp>
      <p:cxnSp>
        <p:nvCxnSpPr>
          <p:cNvPr id="13" name="Straight Arrow Connector 12">
            <a:extLst>
              <a:ext uri="{FF2B5EF4-FFF2-40B4-BE49-F238E27FC236}">
                <a16:creationId xmlns:a16="http://schemas.microsoft.com/office/drawing/2014/main" id="{FD01BE11-78E4-41EB-BC08-2F25995D0DAF}"/>
              </a:ext>
            </a:extLst>
          </p:cNvPr>
          <p:cNvCxnSpPr>
            <a:cxnSpLocks/>
          </p:cNvCxnSpPr>
          <p:nvPr/>
        </p:nvCxnSpPr>
        <p:spPr>
          <a:xfrm flipV="1">
            <a:off x="3016106" y="3802061"/>
            <a:ext cx="4581978" cy="47672"/>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296D6598-E162-4F9A-BCD2-30540D4055F3}"/>
              </a:ext>
            </a:extLst>
          </p:cNvPr>
          <p:cNvSpPr/>
          <p:nvPr/>
        </p:nvSpPr>
        <p:spPr>
          <a:xfrm>
            <a:off x="3715461" y="3233049"/>
            <a:ext cx="3152151" cy="11380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Curation GUI</a:t>
            </a:r>
          </a:p>
        </p:txBody>
      </p:sp>
      <p:sp>
        <p:nvSpPr>
          <p:cNvPr id="15" name="TextBox 14">
            <a:extLst>
              <a:ext uri="{FF2B5EF4-FFF2-40B4-BE49-F238E27FC236}">
                <a16:creationId xmlns:a16="http://schemas.microsoft.com/office/drawing/2014/main" id="{7311F968-14D2-432A-A9FD-101FA64B8A2A}"/>
              </a:ext>
            </a:extLst>
          </p:cNvPr>
          <p:cNvSpPr txBox="1"/>
          <p:nvPr/>
        </p:nvSpPr>
        <p:spPr>
          <a:xfrm>
            <a:off x="1270245" y="3414472"/>
            <a:ext cx="1925592" cy="954107"/>
          </a:xfrm>
          <a:prstGeom prst="rect">
            <a:avLst/>
          </a:prstGeom>
          <a:noFill/>
        </p:spPr>
        <p:txBody>
          <a:bodyPr wrap="none" rtlCol="0">
            <a:spAutoFit/>
          </a:bodyPr>
          <a:lstStyle/>
          <a:p>
            <a:pPr algn="ctr"/>
            <a:r>
              <a:rPr lang="en-US" sz="2800" b="1" dirty="0"/>
              <a:t>Video</a:t>
            </a:r>
          </a:p>
          <a:p>
            <a:pPr algn="ctr"/>
            <a:r>
              <a:rPr lang="en-US" sz="2800" b="1" dirty="0" err="1"/>
              <a:t>objectArray</a:t>
            </a:r>
            <a:endParaRPr lang="en-US" sz="2800" b="1" dirty="0"/>
          </a:p>
        </p:txBody>
      </p:sp>
      <p:sp>
        <p:nvSpPr>
          <p:cNvPr id="16" name="TextBox 15">
            <a:extLst>
              <a:ext uri="{FF2B5EF4-FFF2-40B4-BE49-F238E27FC236}">
                <a16:creationId xmlns:a16="http://schemas.microsoft.com/office/drawing/2014/main" id="{E4508007-8FCD-431A-89D6-8DF6BCA31EFD}"/>
              </a:ext>
            </a:extLst>
          </p:cNvPr>
          <p:cNvSpPr txBox="1"/>
          <p:nvPr/>
        </p:nvSpPr>
        <p:spPr>
          <a:xfrm flipH="1">
            <a:off x="7731473" y="3086275"/>
            <a:ext cx="5182916" cy="1569660"/>
          </a:xfrm>
          <a:prstGeom prst="rect">
            <a:avLst/>
          </a:prstGeom>
          <a:noFill/>
        </p:spPr>
        <p:txBody>
          <a:bodyPr wrap="square" rtlCol="0">
            <a:spAutoFit/>
          </a:bodyPr>
          <a:lstStyle/>
          <a:p>
            <a:r>
              <a:rPr lang="en-US" sz="3200" b="1" dirty="0" err="1"/>
              <a:t>objectArray</a:t>
            </a:r>
            <a:endParaRPr lang="en-US" sz="3200" b="1" dirty="0"/>
          </a:p>
          <a:p>
            <a:r>
              <a:rPr lang="en-US" sz="3200" b="1" dirty="0" err="1"/>
              <a:t>gridArray</a:t>
            </a:r>
            <a:r>
              <a:rPr lang="en-US" sz="3200" b="1" dirty="0"/>
              <a:t> </a:t>
            </a:r>
            <a:r>
              <a:rPr lang="en-US" sz="2000" b="1" dirty="0"/>
              <a:t>(objects in grid image)</a:t>
            </a:r>
          </a:p>
          <a:p>
            <a:r>
              <a:rPr lang="en-US" sz="3200" b="1" dirty="0" err="1"/>
              <a:t>gridIM</a:t>
            </a:r>
            <a:r>
              <a:rPr lang="en-US" sz="3200" b="1" dirty="0"/>
              <a:t> </a:t>
            </a:r>
            <a:r>
              <a:rPr lang="en-US" sz="2000" b="1" dirty="0"/>
              <a:t>(grid images from cluster)</a:t>
            </a:r>
            <a:endParaRPr lang="en-US" sz="3200" b="1" dirty="0"/>
          </a:p>
        </p:txBody>
      </p:sp>
      <p:cxnSp>
        <p:nvCxnSpPr>
          <p:cNvPr id="19" name="Straight Arrow Connector 18">
            <a:extLst>
              <a:ext uri="{FF2B5EF4-FFF2-40B4-BE49-F238E27FC236}">
                <a16:creationId xmlns:a16="http://schemas.microsoft.com/office/drawing/2014/main" id="{2E53B426-99A6-49AC-8563-5A6803BBBA0B}"/>
              </a:ext>
            </a:extLst>
          </p:cNvPr>
          <p:cNvCxnSpPr>
            <a:cxnSpLocks/>
          </p:cNvCxnSpPr>
          <p:nvPr/>
        </p:nvCxnSpPr>
        <p:spPr>
          <a:xfrm flipV="1">
            <a:off x="2947182" y="5593528"/>
            <a:ext cx="4581978" cy="47672"/>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3A99846A-9B04-4292-981C-74DFFE877DE0}"/>
              </a:ext>
            </a:extLst>
          </p:cNvPr>
          <p:cNvSpPr/>
          <p:nvPr/>
        </p:nvSpPr>
        <p:spPr>
          <a:xfrm>
            <a:off x="3632500" y="5024516"/>
            <a:ext cx="3152151" cy="11380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Classifier</a:t>
            </a:r>
          </a:p>
        </p:txBody>
      </p:sp>
      <p:sp>
        <p:nvSpPr>
          <p:cNvPr id="22" name="TextBox 21">
            <a:extLst>
              <a:ext uri="{FF2B5EF4-FFF2-40B4-BE49-F238E27FC236}">
                <a16:creationId xmlns:a16="http://schemas.microsoft.com/office/drawing/2014/main" id="{E2B8AE86-3649-4CAB-92CD-274DF01A58FB}"/>
              </a:ext>
            </a:extLst>
          </p:cNvPr>
          <p:cNvSpPr txBox="1"/>
          <p:nvPr/>
        </p:nvSpPr>
        <p:spPr>
          <a:xfrm flipH="1">
            <a:off x="1124003" y="4917594"/>
            <a:ext cx="5182916" cy="1077218"/>
          </a:xfrm>
          <a:prstGeom prst="rect">
            <a:avLst/>
          </a:prstGeom>
          <a:noFill/>
        </p:spPr>
        <p:txBody>
          <a:bodyPr wrap="square" rtlCol="0">
            <a:spAutoFit/>
          </a:bodyPr>
          <a:lstStyle/>
          <a:p>
            <a:r>
              <a:rPr lang="en-US" sz="3200" b="1" dirty="0" err="1"/>
              <a:t>objectArray</a:t>
            </a:r>
            <a:endParaRPr lang="en-US" sz="3200" b="1" dirty="0"/>
          </a:p>
          <a:p>
            <a:r>
              <a:rPr lang="en-US" sz="3200" b="1" dirty="0" err="1"/>
              <a:t>gridArray</a:t>
            </a:r>
            <a:endParaRPr lang="en-US" sz="3200" b="1" dirty="0"/>
          </a:p>
        </p:txBody>
      </p:sp>
      <p:sp>
        <p:nvSpPr>
          <p:cNvPr id="25" name="TextBox 24">
            <a:extLst>
              <a:ext uri="{FF2B5EF4-FFF2-40B4-BE49-F238E27FC236}">
                <a16:creationId xmlns:a16="http://schemas.microsoft.com/office/drawing/2014/main" id="{9A39D996-A5DA-4E8E-8921-382D23031652}"/>
              </a:ext>
            </a:extLst>
          </p:cNvPr>
          <p:cNvSpPr txBox="1"/>
          <p:nvPr/>
        </p:nvSpPr>
        <p:spPr>
          <a:xfrm flipH="1">
            <a:off x="7690777" y="5072872"/>
            <a:ext cx="4571198" cy="1015663"/>
          </a:xfrm>
          <a:prstGeom prst="rect">
            <a:avLst/>
          </a:prstGeom>
          <a:noFill/>
        </p:spPr>
        <p:txBody>
          <a:bodyPr wrap="square" rtlCol="0">
            <a:spAutoFit/>
          </a:bodyPr>
          <a:lstStyle/>
          <a:p>
            <a:r>
              <a:rPr lang="en-US" sz="3200" b="1" dirty="0" err="1"/>
              <a:t>objectArray</a:t>
            </a:r>
            <a:endParaRPr lang="en-US" sz="3200" b="1" dirty="0"/>
          </a:p>
          <a:p>
            <a:r>
              <a:rPr lang="en-US" sz="2800" b="1" dirty="0"/>
              <a:t>(with class prediction)</a:t>
            </a:r>
          </a:p>
        </p:txBody>
      </p:sp>
      <p:sp>
        <p:nvSpPr>
          <p:cNvPr id="26" name="TextBox 25">
            <a:extLst>
              <a:ext uri="{FF2B5EF4-FFF2-40B4-BE49-F238E27FC236}">
                <a16:creationId xmlns:a16="http://schemas.microsoft.com/office/drawing/2014/main" id="{7091C740-9087-48E2-8311-AD9D313AE69A}"/>
              </a:ext>
            </a:extLst>
          </p:cNvPr>
          <p:cNvSpPr txBox="1"/>
          <p:nvPr/>
        </p:nvSpPr>
        <p:spPr>
          <a:xfrm>
            <a:off x="4279477" y="0"/>
            <a:ext cx="3633046" cy="769441"/>
          </a:xfrm>
          <a:prstGeom prst="rect">
            <a:avLst/>
          </a:prstGeom>
          <a:solidFill>
            <a:srgbClr val="0070C0"/>
          </a:solidFill>
        </p:spPr>
        <p:txBody>
          <a:bodyPr wrap="none" rtlCol="0">
            <a:spAutoFit/>
          </a:bodyPr>
          <a:lstStyle/>
          <a:p>
            <a:r>
              <a:rPr lang="en-US" sz="4400" b="1" dirty="0">
                <a:solidFill>
                  <a:schemeClr val="bg1"/>
                </a:solidFill>
              </a:rPr>
              <a:t>Image Pipeline</a:t>
            </a:r>
          </a:p>
        </p:txBody>
      </p:sp>
    </p:spTree>
    <p:extLst>
      <p:ext uri="{BB962C8B-B14F-4D97-AF65-F5344CB8AC3E}">
        <p14:creationId xmlns:p14="http://schemas.microsoft.com/office/powerpoint/2010/main" val="219850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Arrow: Down 18">
            <a:extLst>
              <a:ext uri="{FF2B5EF4-FFF2-40B4-BE49-F238E27FC236}">
                <a16:creationId xmlns:a16="http://schemas.microsoft.com/office/drawing/2014/main" id="{20BB14A9-679A-4529-8EB8-2F32C05AB5E6}"/>
              </a:ext>
            </a:extLst>
          </p:cNvPr>
          <p:cNvSpPr/>
          <p:nvPr/>
        </p:nvSpPr>
        <p:spPr>
          <a:xfrm>
            <a:off x="8890802" y="1808806"/>
            <a:ext cx="468726" cy="914400"/>
          </a:xfrm>
          <a:prstGeom prst="down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bg1"/>
              </a:solidFill>
            </a:endParaRPr>
          </a:p>
        </p:txBody>
      </p:sp>
      <p:sp>
        <p:nvSpPr>
          <p:cNvPr id="7" name="Arrow: Down 6">
            <a:extLst>
              <a:ext uri="{FF2B5EF4-FFF2-40B4-BE49-F238E27FC236}">
                <a16:creationId xmlns:a16="http://schemas.microsoft.com/office/drawing/2014/main" id="{842A2E7A-FE53-4835-8C83-58027125A2EA}"/>
              </a:ext>
            </a:extLst>
          </p:cNvPr>
          <p:cNvSpPr/>
          <p:nvPr/>
        </p:nvSpPr>
        <p:spPr>
          <a:xfrm>
            <a:off x="4777415" y="2085173"/>
            <a:ext cx="468726" cy="638033"/>
          </a:xfrm>
          <a:prstGeom prst="down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a:solidFill>
                <a:schemeClr val="bg1"/>
              </a:solidFill>
            </a:endParaRPr>
          </a:p>
        </p:txBody>
      </p:sp>
      <p:sp>
        <p:nvSpPr>
          <p:cNvPr id="8" name="Arrow: Down 7">
            <a:extLst>
              <a:ext uri="{FF2B5EF4-FFF2-40B4-BE49-F238E27FC236}">
                <a16:creationId xmlns:a16="http://schemas.microsoft.com/office/drawing/2014/main" id="{111F0882-3840-4213-B4C7-D7ED06397585}"/>
              </a:ext>
            </a:extLst>
          </p:cNvPr>
          <p:cNvSpPr/>
          <p:nvPr/>
        </p:nvSpPr>
        <p:spPr>
          <a:xfrm>
            <a:off x="2233014" y="3614873"/>
            <a:ext cx="468726" cy="326734"/>
          </a:xfrm>
          <a:prstGeom prst="down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a:solidFill>
                <a:schemeClr val="bg1"/>
              </a:solidFill>
            </a:endParaRPr>
          </a:p>
        </p:txBody>
      </p:sp>
      <p:sp>
        <p:nvSpPr>
          <p:cNvPr id="10" name="Arrow: Down 9">
            <a:extLst>
              <a:ext uri="{FF2B5EF4-FFF2-40B4-BE49-F238E27FC236}">
                <a16:creationId xmlns:a16="http://schemas.microsoft.com/office/drawing/2014/main" id="{946CF547-6DEF-4026-B13A-29090D314EB2}"/>
              </a:ext>
            </a:extLst>
          </p:cNvPr>
          <p:cNvSpPr/>
          <p:nvPr/>
        </p:nvSpPr>
        <p:spPr>
          <a:xfrm>
            <a:off x="4777415" y="3614873"/>
            <a:ext cx="468726" cy="326734"/>
          </a:xfrm>
          <a:prstGeom prst="down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a:solidFill>
                <a:schemeClr val="bg1"/>
              </a:solidFill>
            </a:endParaRPr>
          </a:p>
        </p:txBody>
      </p:sp>
      <p:sp>
        <p:nvSpPr>
          <p:cNvPr id="11" name="Arrow: Down 10">
            <a:extLst>
              <a:ext uri="{FF2B5EF4-FFF2-40B4-BE49-F238E27FC236}">
                <a16:creationId xmlns:a16="http://schemas.microsoft.com/office/drawing/2014/main" id="{5A48E3B9-ACF7-4650-A4B6-DC7B2E9CD616}"/>
              </a:ext>
            </a:extLst>
          </p:cNvPr>
          <p:cNvSpPr/>
          <p:nvPr/>
        </p:nvSpPr>
        <p:spPr>
          <a:xfrm>
            <a:off x="8890802" y="2845747"/>
            <a:ext cx="468726" cy="2674738"/>
          </a:xfrm>
          <a:prstGeom prst="down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bg1"/>
              </a:solidFill>
            </a:endParaRPr>
          </a:p>
        </p:txBody>
      </p:sp>
      <p:sp>
        <p:nvSpPr>
          <p:cNvPr id="12" name="Arrow: Down 11">
            <a:extLst>
              <a:ext uri="{FF2B5EF4-FFF2-40B4-BE49-F238E27FC236}">
                <a16:creationId xmlns:a16="http://schemas.microsoft.com/office/drawing/2014/main" id="{1FD701D4-AF1E-4E9E-938F-209FEEA7E7E6}"/>
              </a:ext>
            </a:extLst>
          </p:cNvPr>
          <p:cNvSpPr/>
          <p:nvPr/>
        </p:nvSpPr>
        <p:spPr>
          <a:xfrm>
            <a:off x="6680766" y="3614873"/>
            <a:ext cx="468726" cy="1897645"/>
          </a:xfrm>
          <a:prstGeom prst="down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a:solidFill>
                <a:schemeClr val="bg1"/>
              </a:solidFill>
            </a:endParaRPr>
          </a:p>
        </p:txBody>
      </p:sp>
      <p:sp>
        <p:nvSpPr>
          <p:cNvPr id="13" name="Arrow: Down 12">
            <a:extLst>
              <a:ext uri="{FF2B5EF4-FFF2-40B4-BE49-F238E27FC236}">
                <a16:creationId xmlns:a16="http://schemas.microsoft.com/office/drawing/2014/main" id="{F0330A17-E517-4DAB-8745-454E711C6E71}"/>
              </a:ext>
            </a:extLst>
          </p:cNvPr>
          <p:cNvSpPr/>
          <p:nvPr/>
        </p:nvSpPr>
        <p:spPr>
          <a:xfrm>
            <a:off x="4777415" y="5135895"/>
            <a:ext cx="468726" cy="360681"/>
          </a:xfrm>
          <a:prstGeom prst="down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a:solidFill>
                <a:schemeClr val="bg1"/>
              </a:solidFill>
            </a:endParaRPr>
          </a:p>
        </p:txBody>
      </p:sp>
      <p:sp>
        <p:nvSpPr>
          <p:cNvPr id="14" name="Arrow: Down 13">
            <a:extLst>
              <a:ext uri="{FF2B5EF4-FFF2-40B4-BE49-F238E27FC236}">
                <a16:creationId xmlns:a16="http://schemas.microsoft.com/office/drawing/2014/main" id="{B2C2EF6F-6ED5-4CEF-A280-5A6C2D42675D}"/>
              </a:ext>
            </a:extLst>
          </p:cNvPr>
          <p:cNvSpPr/>
          <p:nvPr/>
        </p:nvSpPr>
        <p:spPr>
          <a:xfrm>
            <a:off x="2201042" y="5135895"/>
            <a:ext cx="468726" cy="403679"/>
          </a:xfrm>
          <a:prstGeom prst="down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a:solidFill>
                <a:schemeClr val="bg1"/>
              </a:solidFill>
            </a:endParaRPr>
          </a:p>
        </p:txBody>
      </p:sp>
      <p:sp>
        <p:nvSpPr>
          <p:cNvPr id="15" name="TextBox 14">
            <a:extLst>
              <a:ext uri="{FF2B5EF4-FFF2-40B4-BE49-F238E27FC236}">
                <a16:creationId xmlns:a16="http://schemas.microsoft.com/office/drawing/2014/main" id="{CA66E1DC-0853-45C7-8E5F-F6F794B62BB5}"/>
              </a:ext>
            </a:extLst>
          </p:cNvPr>
          <p:cNvSpPr txBox="1"/>
          <p:nvPr/>
        </p:nvSpPr>
        <p:spPr>
          <a:xfrm flipH="1">
            <a:off x="1607874" y="10966"/>
            <a:ext cx="8976251" cy="769441"/>
          </a:xfrm>
          <a:prstGeom prst="rect">
            <a:avLst/>
          </a:prstGeom>
          <a:solidFill>
            <a:srgbClr val="0070C0"/>
          </a:solidFill>
        </p:spPr>
        <p:txBody>
          <a:bodyPr wrap="square" rtlCol="0">
            <a:spAutoFit/>
          </a:bodyPr>
          <a:lstStyle/>
          <a:p>
            <a:pPr algn="ctr"/>
            <a:r>
              <a:rPr lang="en-US" sz="4400" b="1" dirty="0" err="1">
                <a:solidFill>
                  <a:schemeClr val="bg1"/>
                </a:solidFill>
              </a:rPr>
              <a:t>DetectTrackFeatureCluster</a:t>
            </a:r>
            <a:r>
              <a:rPr lang="en-US" sz="4400" b="1" dirty="0">
                <a:solidFill>
                  <a:schemeClr val="bg1"/>
                </a:solidFill>
              </a:rPr>
              <a:t> Pipeline</a:t>
            </a:r>
          </a:p>
        </p:txBody>
      </p:sp>
      <p:sp>
        <p:nvSpPr>
          <p:cNvPr id="16" name="Rectangle 15">
            <a:extLst>
              <a:ext uri="{FF2B5EF4-FFF2-40B4-BE49-F238E27FC236}">
                <a16:creationId xmlns:a16="http://schemas.microsoft.com/office/drawing/2014/main" id="{C4FAAF86-8AC3-4FBD-BBCC-87C505D387B7}"/>
              </a:ext>
            </a:extLst>
          </p:cNvPr>
          <p:cNvSpPr/>
          <p:nvPr/>
        </p:nvSpPr>
        <p:spPr>
          <a:xfrm>
            <a:off x="8046553" y="2723206"/>
            <a:ext cx="2113946" cy="914400"/>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solidFill>
              </a:rPr>
              <a:t>Cluster_8</a:t>
            </a:r>
          </a:p>
        </p:txBody>
      </p:sp>
      <p:sp>
        <p:nvSpPr>
          <p:cNvPr id="3" name="Rectangle 2">
            <a:extLst>
              <a:ext uri="{FF2B5EF4-FFF2-40B4-BE49-F238E27FC236}">
                <a16:creationId xmlns:a16="http://schemas.microsoft.com/office/drawing/2014/main" id="{0B0D3BBD-3C6F-4016-B66E-B289E3C18697}"/>
              </a:ext>
            </a:extLst>
          </p:cNvPr>
          <p:cNvSpPr/>
          <p:nvPr/>
        </p:nvSpPr>
        <p:spPr>
          <a:xfrm>
            <a:off x="1443133" y="2723206"/>
            <a:ext cx="5846429" cy="914400"/>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solidFill>
              </a:rPr>
              <a:t>Detect_9</a:t>
            </a:r>
          </a:p>
          <a:p>
            <a:pPr algn="ctr"/>
            <a:r>
              <a:rPr lang="en-US" sz="2000" b="1" dirty="0" err="1">
                <a:solidFill>
                  <a:schemeClr val="bg1"/>
                </a:solidFill>
              </a:rPr>
              <a:t>detectTrackFeature</a:t>
            </a:r>
            <a:r>
              <a:rPr lang="en-US" sz="2000" b="1" dirty="0">
                <a:solidFill>
                  <a:schemeClr val="bg1"/>
                </a:solidFill>
              </a:rPr>
              <a:t>()</a:t>
            </a:r>
          </a:p>
        </p:txBody>
      </p:sp>
      <p:sp>
        <p:nvSpPr>
          <p:cNvPr id="2" name="Rectangle 1">
            <a:extLst>
              <a:ext uri="{FF2B5EF4-FFF2-40B4-BE49-F238E27FC236}">
                <a16:creationId xmlns:a16="http://schemas.microsoft.com/office/drawing/2014/main" id="{7AD696CF-7EC8-401B-9FA8-F64E50F38317}"/>
              </a:ext>
            </a:extLst>
          </p:cNvPr>
          <p:cNvSpPr/>
          <p:nvPr/>
        </p:nvSpPr>
        <p:spPr>
          <a:xfrm>
            <a:off x="1397030" y="3917754"/>
            <a:ext cx="2140694" cy="1244175"/>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solidFill>
              </a:rPr>
              <a:t>Track_3</a:t>
            </a:r>
          </a:p>
          <a:p>
            <a:pPr algn="ctr"/>
            <a:r>
              <a:rPr lang="en-US" sz="2000" b="1" dirty="0" err="1">
                <a:solidFill>
                  <a:schemeClr val="bg1"/>
                </a:solidFill>
              </a:rPr>
              <a:t>trackObject</a:t>
            </a:r>
            <a:endParaRPr lang="en-US" sz="2000" b="1" dirty="0">
              <a:solidFill>
                <a:schemeClr val="bg1"/>
              </a:solidFill>
            </a:endParaRPr>
          </a:p>
          <a:p>
            <a:pPr algn="ctr"/>
            <a:endParaRPr lang="en-US" sz="2000" b="1" dirty="0">
              <a:solidFill>
                <a:schemeClr val="bg1"/>
              </a:solidFill>
            </a:endParaRPr>
          </a:p>
        </p:txBody>
      </p:sp>
      <p:sp>
        <p:nvSpPr>
          <p:cNvPr id="4" name="Rectangle 3">
            <a:extLst>
              <a:ext uri="{FF2B5EF4-FFF2-40B4-BE49-F238E27FC236}">
                <a16:creationId xmlns:a16="http://schemas.microsoft.com/office/drawing/2014/main" id="{90E84C2D-C286-4E85-B3A0-7AB3103E72D8}"/>
              </a:ext>
            </a:extLst>
          </p:cNvPr>
          <p:cNvSpPr/>
          <p:nvPr/>
        </p:nvSpPr>
        <p:spPr>
          <a:xfrm>
            <a:off x="1397030" y="5512518"/>
            <a:ext cx="9592861" cy="914400"/>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solidFill>
              </a:rPr>
              <a:t>Common_4</a:t>
            </a:r>
          </a:p>
        </p:txBody>
      </p:sp>
      <p:sp>
        <p:nvSpPr>
          <p:cNvPr id="5" name="Rectangle 4">
            <a:extLst>
              <a:ext uri="{FF2B5EF4-FFF2-40B4-BE49-F238E27FC236}">
                <a16:creationId xmlns:a16="http://schemas.microsoft.com/office/drawing/2014/main" id="{9F1FD118-2BD5-46C0-BBDA-C4258933F221}"/>
              </a:ext>
            </a:extLst>
          </p:cNvPr>
          <p:cNvSpPr/>
          <p:nvPr/>
        </p:nvSpPr>
        <p:spPr>
          <a:xfrm>
            <a:off x="3723319" y="3932484"/>
            <a:ext cx="2795809" cy="1229446"/>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solidFill>
              </a:rPr>
              <a:t>Feature_12</a:t>
            </a:r>
          </a:p>
          <a:p>
            <a:pPr algn="ctr"/>
            <a:r>
              <a:rPr lang="en-US" sz="2000" b="1" dirty="0" err="1">
                <a:solidFill>
                  <a:schemeClr val="bg1"/>
                </a:solidFill>
              </a:rPr>
              <a:t>getFeatures</a:t>
            </a:r>
            <a:r>
              <a:rPr lang="en-US" sz="2000" b="1" dirty="0">
                <a:solidFill>
                  <a:schemeClr val="bg1"/>
                </a:solidFill>
              </a:rPr>
              <a:t>()</a:t>
            </a:r>
          </a:p>
          <a:p>
            <a:pPr algn="ctr"/>
            <a:r>
              <a:rPr lang="en-US" sz="2000" b="1" dirty="0" err="1">
                <a:solidFill>
                  <a:schemeClr val="bg1"/>
                </a:solidFill>
              </a:rPr>
              <a:t>calcSpeed</a:t>
            </a:r>
            <a:r>
              <a:rPr lang="en-US" sz="2000" b="1" dirty="0">
                <a:solidFill>
                  <a:schemeClr val="bg1"/>
                </a:solidFill>
              </a:rPr>
              <a:t>()</a:t>
            </a:r>
          </a:p>
          <a:p>
            <a:pPr algn="ctr"/>
            <a:endParaRPr lang="en-US" sz="2000" b="1" dirty="0">
              <a:solidFill>
                <a:schemeClr val="bg1"/>
              </a:solidFill>
            </a:endParaRPr>
          </a:p>
        </p:txBody>
      </p:sp>
      <p:sp>
        <p:nvSpPr>
          <p:cNvPr id="18" name="Arrow: Down 17">
            <a:extLst>
              <a:ext uri="{FF2B5EF4-FFF2-40B4-BE49-F238E27FC236}">
                <a16:creationId xmlns:a16="http://schemas.microsoft.com/office/drawing/2014/main" id="{D3FE4C52-8F5E-4276-B3FB-E5B51DADC1B0}"/>
              </a:ext>
            </a:extLst>
          </p:cNvPr>
          <p:cNvSpPr/>
          <p:nvPr/>
        </p:nvSpPr>
        <p:spPr>
          <a:xfrm>
            <a:off x="10419384" y="2169203"/>
            <a:ext cx="468726" cy="3367289"/>
          </a:xfrm>
          <a:prstGeom prst="down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bg1"/>
              </a:solidFill>
            </a:endParaRPr>
          </a:p>
        </p:txBody>
      </p:sp>
      <p:sp>
        <p:nvSpPr>
          <p:cNvPr id="6" name="Rectangle 5">
            <a:extLst>
              <a:ext uri="{FF2B5EF4-FFF2-40B4-BE49-F238E27FC236}">
                <a16:creationId xmlns:a16="http://schemas.microsoft.com/office/drawing/2014/main" id="{AB9EBE46-D309-4CC6-BAAE-AC969E762CAA}"/>
              </a:ext>
            </a:extLst>
          </p:cNvPr>
          <p:cNvSpPr/>
          <p:nvPr/>
        </p:nvSpPr>
        <p:spPr>
          <a:xfrm>
            <a:off x="1397030" y="1328550"/>
            <a:ext cx="9592861" cy="914400"/>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solidFill>
              </a:rPr>
              <a:t>main_detectTrackFetureCluster_1</a:t>
            </a:r>
          </a:p>
        </p:txBody>
      </p:sp>
    </p:spTree>
    <p:extLst>
      <p:ext uri="{BB962C8B-B14F-4D97-AF65-F5344CB8AC3E}">
        <p14:creationId xmlns:p14="http://schemas.microsoft.com/office/powerpoint/2010/main" val="175047508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CABAD23-4F22-4184-8676-77F644152A3C}"/>
              </a:ext>
            </a:extLst>
          </p:cNvPr>
          <p:cNvSpPr/>
          <p:nvPr/>
        </p:nvSpPr>
        <p:spPr>
          <a:xfrm>
            <a:off x="0" y="0"/>
            <a:ext cx="12126482"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9576A28C-59F4-4EC5-85E7-6C366519DBA9}"/>
              </a:ext>
            </a:extLst>
          </p:cNvPr>
          <p:cNvSpPr/>
          <p:nvPr/>
        </p:nvSpPr>
        <p:spPr>
          <a:xfrm>
            <a:off x="0" y="0"/>
            <a:ext cx="11924232" cy="6001643"/>
          </a:xfrm>
          <a:prstGeom prst="rect">
            <a:avLst/>
          </a:prstGeom>
        </p:spPr>
        <p:txBody>
          <a:bodyPr wrap="square">
            <a:spAutoFit/>
          </a:bodyPr>
          <a:lstStyle/>
          <a:p>
            <a:r>
              <a:rPr lang="en-US" sz="2400" dirty="0">
                <a:solidFill>
                  <a:schemeClr val="bg1"/>
                </a:solidFill>
              </a:rPr>
              <a:t>CSC698</a:t>
            </a:r>
            <a:br>
              <a:rPr lang="en-US" sz="2400" dirty="0">
                <a:solidFill>
                  <a:schemeClr val="bg1"/>
                </a:solidFill>
              </a:rPr>
            </a:br>
            <a:r>
              <a:rPr lang="en-US" sz="2400" b="1" dirty="0">
                <a:solidFill>
                  <a:schemeClr val="bg1"/>
                </a:solidFill>
              </a:rPr>
              <a:t>Monday Nov 16, 2020</a:t>
            </a:r>
            <a:endParaRPr lang="en-US" sz="2400" dirty="0">
              <a:solidFill>
                <a:schemeClr val="bg1"/>
              </a:solidFill>
            </a:endParaRPr>
          </a:p>
          <a:p>
            <a:endParaRPr lang="en-US" sz="2400" dirty="0">
              <a:solidFill>
                <a:schemeClr val="bg1"/>
              </a:solidFill>
            </a:endParaRPr>
          </a:p>
          <a:p>
            <a:pPr marL="342900" indent="-342900">
              <a:buFont typeface="+mj-lt"/>
              <a:buAutoNum type="arabicPeriod"/>
            </a:pPr>
            <a:r>
              <a:rPr lang="en-US" sz="2400" b="1" dirty="0">
                <a:solidFill>
                  <a:schemeClr val="bg1"/>
                </a:solidFill>
              </a:rPr>
              <a:t>Lecture: PCA review and new shape and texture features</a:t>
            </a:r>
            <a:endParaRPr lang="en-US" sz="2400" dirty="0">
              <a:solidFill>
                <a:schemeClr val="bg1"/>
              </a:solidFill>
            </a:endParaRPr>
          </a:p>
          <a:p>
            <a:pPr marL="342900" indent="-342900">
              <a:buFont typeface="+mj-lt"/>
              <a:buAutoNum type="arabicPeriod"/>
            </a:pPr>
            <a:r>
              <a:rPr lang="en-US" sz="2400" b="1" dirty="0">
                <a:solidFill>
                  <a:schemeClr val="bg1"/>
                </a:solidFill>
              </a:rPr>
              <a:t>Break</a:t>
            </a:r>
            <a:r>
              <a:rPr lang="en-US" sz="2400" dirty="0">
                <a:solidFill>
                  <a:schemeClr val="bg1"/>
                </a:solidFill>
              </a:rPr>
              <a:t> (10 min)</a:t>
            </a:r>
          </a:p>
          <a:p>
            <a:pPr marL="342900" indent="-342900">
              <a:buFont typeface="+mj-lt"/>
              <a:buAutoNum type="arabicPeriod"/>
            </a:pPr>
            <a:r>
              <a:rPr lang="en-US" sz="2400" b="1" dirty="0">
                <a:solidFill>
                  <a:schemeClr val="bg1"/>
                </a:solidFill>
              </a:rPr>
              <a:t>Code Review: </a:t>
            </a:r>
            <a:r>
              <a:rPr lang="en-US" sz="2400" dirty="0">
                <a:solidFill>
                  <a:schemeClr val="bg1"/>
                </a:solidFill>
              </a:rPr>
              <a:t>Homework #12 code</a:t>
            </a:r>
            <a:endParaRPr lang="en-US" sz="2400" b="1" dirty="0">
              <a:solidFill>
                <a:schemeClr val="bg1"/>
              </a:solidFill>
            </a:endParaRPr>
          </a:p>
          <a:p>
            <a:pPr marL="342900" indent="-342900">
              <a:buFont typeface="+mj-lt"/>
              <a:buAutoNum type="arabicPeriod"/>
            </a:pPr>
            <a:r>
              <a:rPr lang="en-US" sz="2400" b="1" dirty="0">
                <a:solidFill>
                  <a:schemeClr val="bg1"/>
                </a:solidFill>
              </a:rPr>
              <a:t>Wed Mini-Assignment</a:t>
            </a:r>
          </a:p>
          <a:p>
            <a:pPr marL="800100" lvl="1" indent="-342900">
              <a:buFont typeface="+mj-lt"/>
              <a:buAutoNum type="alphaLcPeriod"/>
            </a:pPr>
            <a:r>
              <a:rPr lang="en-US" sz="2400" dirty="0">
                <a:solidFill>
                  <a:schemeClr val="bg1"/>
                </a:solidFill>
              </a:rPr>
              <a:t>Python Skills: Write a program that uses three of these functions:</a:t>
            </a:r>
          </a:p>
          <a:p>
            <a:pPr marL="1257300" lvl="2" indent="-342900">
              <a:buFont typeface="+mj-lt"/>
              <a:buAutoNum type="alphaLcPeriod"/>
            </a:pPr>
            <a:r>
              <a:rPr lang="en-US" sz="2400" dirty="0" err="1">
                <a:solidFill>
                  <a:schemeClr val="bg1"/>
                </a:solidFill>
              </a:rPr>
              <a:t>np.where</a:t>
            </a:r>
            <a:endParaRPr lang="en-US" sz="2400" dirty="0">
              <a:solidFill>
                <a:schemeClr val="bg1"/>
              </a:solidFill>
            </a:endParaRPr>
          </a:p>
          <a:p>
            <a:pPr marL="1257300" lvl="2" indent="-342900">
              <a:buFont typeface="+mj-lt"/>
              <a:buAutoNum type="alphaLcPeriod"/>
            </a:pPr>
            <a:r>
              <a:rPr lang="en-US" sz="2400" dirty="0" err="1">
                <a:solidFill>
                  <a:schemeClr val="bg1"/>
                </a:solidFill>
              </a:rPr>
              <a:t>np.delete</a:t>
            </a:r>
            <a:endParaRPr lang="en-US" sz="2400" dirty="0">
              <a:solidFill>
                <a:schemeClr val="bg1"/>
              </a:solidFill>
            </a:endParaRPr>
          </a:p>
          <a:p>
            <a:pPr marL="1257300" lvl="2" indent="-342900">
              <a:buFont typeface="+mj-lt"/>
              <a:buAutoNum type="alphaLcPeriod"/>
            </a:pPr>
            <a:r>
              <a:rPr lang="en-US" sz="2400" dirty="0" err="1">
                <a:solidFill>
                  <a:schemeClr val="bg1"/>
                </a:solidFill>
              </a:rPr>
              <a:t>np.append</a:t>
            </a:r>
            <a:endParaRPr lang="en-US" sz="2400" dirty="0">
              <a:solidFill>
                <a:schemeClr val="bg1"/>
              </a:solidFill>
            </a:endParaRPr>
          </a:p>
          <a:p>
            <a:pPr marL="1257300" lvl="2" indent="-342900">
              <a:buFont typeface="+mj-lt"/>
              <a:buAutoNum type="alphaLcPeriod"/>
            </a:pPr>
            <a:r>
              <a:rPr lang="en-US" sz="2400" dirty="0" err="1">
                <a:solidFill>
                  <a:schemeClr val="bg1"/>
                </a:solidFill>
              </a:rPr>
              <a:t>np.concatenate</a:t>
            </a:r>
            <a:endParaRPr lang="en-US" sz="2400" dirty="0">
              <a:solidFill>
                <a:schemeClr val="bg1"/>
              </a:solidFill>
            </a:endParaRPr>
          </a:p>
          <a:p>
            <a:pPr marL="1257300" lvl="2" indent="-342900">
              <a:buFont typeface="+mj-lt"/>
              <a:buAutoNum type="alphaLcPeriod"/>
            </a:pPr>
            <a:r>
              <a:rPr lang="en-US" sz="2400" dirty="0" err="1">
                <a:solidFill>
                  <a:schemeClr val="bg1"/>
                </a:solidFill>
              </a:rPr>
              <a:t>np.var</a:t>
            </a:r>
            <a:endParaRPr lang="en-US" sz="2400" dirty="0">
              <a:solidFill>
                <a:schemeClr val="bg1"/>
              </a:solidFill>
            </a:endParaRPr>
          </a:p>
          <a:p>
            <a:pPr marL="1257300" lvl="2" indent="-342900">
              <a:buFont typeface="+mj-lt"/>
              <a:buAutoNum type="alphaLcPeriod"/>
            </a:pPr>
            <a:r>
              <a:rPr lang="en-US" sz="2400" dirty="0" err="1">
                <a:solidFill>
                  <a:schemeClr val="bg1"/>
                </a:solidFill>
              </a:rPr>
              <a:t>np.unique</a:t>
            </a:r>
            <a:endParaRPr lang="en-US" sz="2400" dirty="0">
              <a:solidFill>
                <a:schemeClr val="bg1"/>
              </a:solidFill>
            </a:endParaRPr>
          </a:p>
          <a:p>
            <a:pPr marL="1257300" lvl="2" indent="-342900">
              <a:buFont typeface="+mj-lt"/>
              <a:buAutoNum type="alphaLcPeriod"/>
            </a:pPr>
            <a:r>
              <a:rPr lang="en-US" sz="2400" dirty="0" err="1">
                <a:solidFill>
                  <a:schemeClr val="bg1"/>
                </a:solidFill>
              </a:rPr>
              <a:t>np.count_nonzero</a:t>
            </a:r>
            <a:endParaRPr lang="en-US" sz="2400" dirty="0">
              <a:solidFill>
                <a:schemeClr val="bg1"/>
              </a:solidFill>
            </a:endParaRPr>
          </a:p>
          <a:p>
            <a:pPr marL="800100" lvl="1" indent="-342900">
              <a:buFont typeface="+mj-lt"/>
              <a:buAutoNum type="alphaLcPeriod"/>
            </a:pPr>
            <a:r>
              <a:rPr lang="en-US" sz="2400" dirty="0">
                <a:solidFill>
                  <a:schemeClr val="bg1"/>
                </a:solidFill>
              </a:rPr>
              <a:t>Add news functions to cheat sheets  </a:t>
            </a:r>
          </a:p>
        </p:txBody>
      </p:sp>
    </p:spTree>
    <p:extLst>
      <p:ext uri="{BB962C8B-B14F-4D97-AF65-F5344CB8AC3E}">
        <p14:creationId xmlns:p14="http://schemas.microsoft.com/office/powerpoint/2010/main" val="171080380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6B666FC-1892-49A4-ABA9-0A52DC993C10}"/>
              </a:ext>
            </a:extLst>
          </p:cNvPr>
          <p:cNvSpPr txBox="1"/>
          <p:nvPr/>
        </p:nvSpPr>
        <p:spPr>
          <a:xfrm>
            <a:off x="-48426" y="1464"/>
            <a:ext cx="12176336" cy="954107"/>
          </a:xfrm>
          <a:prstGeom prst="rect">
            <a:avLst/>
          </a:prstGeom>
          <a:noFill/>
        </p:spPr>
        <p:txBody>
          <a:bodyPr wrap="square" rtlCol="0">
            <a:spAutoFit/>
          </a:bodyPr>
          <a:lstStyle/>
          <a:p>
            <a:pPr algn="ctr"/>
            <a:r>
              <a:rPr lang="en-US" sz="2800" b="1" dirty="0"/>
              <a:t>Principal Component Analysis (PCA): </a:t>
            </a:r>
          </a:p>
          <a:p>
            <a:pPr algn="ctr"/>
            <a:r>
              <a:rPr lang="en-US" sz="2800" b="1" dirty="0"/>
              <a:t>Reducing Data Dimensions while retaining Maximum Variance</a:t>
            </a:r>
          </a:p>
        </p:txBody>
      </p:sp>
      <p:pic>
        <p:nvPicPr>
          <p:cNvPr id="4" name="Picture 3" descr="Chart, scatter chart&#10;&#10;Description automatically generated">
            <a:extLst>
              <a:ext uri="{FF2B5EF4-FFF2-40B4-BE49-F238E27FC236}">
                <a16:creationId xmlns:a16="http://schemas.microsoft.com/office/drawing/2014/main" id="{E4471573-40FB-4390-8D00-3ADDD5655268}"/>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2625968" y="955571"/>
            <a:ext cx="6166339" cy="5861538"/>
          </a:xfrm>
          <a:prstGeom prst="rect">
            <a:avLst/>
          </a:prstGeom>
        </p:spPr>
      </p:pic>
      <p:sp>
        <p:nvSpPr>
          <p:cNvPr id="3" name="TextBox 2">
            <a:extLst>
              <a:ext uri="{FF2B5EF4-FFF2-40B4-BE49-F238E27FC236}">
                <a16:creationId xmlns:a16="http://schemas.microsoft.com/office/drawing/2014/main" id="{D00FB4D9-9B25-48EC-9D1C-988140FCFC4E}"/>
              </a:ext>
            </a:extLst>
          </p:cNvPr>
          <p:cNvSpPr txBox="1"/>
          <p:nvPr/>
        </p:nvSpPr>
        <p:spPr>
          <a:xfrm>
            <a:off x="8792307" y="3429000"/>
            <a:ext cx="3244543" cy="646331"/>
          </a:xfrm>
          <a:prstGeom prst="rect">
            <a:avLst/>
          </a:prstGeom>
          <a:noFill/>
        </p:spPr>
        <p:txBody>
          <a:bodyPr wrap="none" rtlCol="0">
            <a:spAutoFit/>
          </a:bodyPr>
          <a:lstStyle/>
          <a:p>
            <a:r>
              <a:rPr lang="en-US" dirty="0"/>
              <a:t>Direction of arrow is eigenvector</a:t>
            </a:r>
          </a:p>
          <a:p>
            <a:r>
              <a:rPr lang="en-US" dirty="0"/>
              <a:t>Length of arrow is eigenvalue</a:t>
            </a:r>
          </a:p>
        </p:txBody>
      </p:sp>
    </p:spTree>
    <p:extLst>
      <p:ext uri="{BB962C8B-B14F-4D97-AF65-F5344CB8AC3E}">
        <p14:creationId xmlns:p14="http://schemas.microsoft.com/office/powerpoint/2010/main" val="408649520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6B666FC-1892-49A4-ABA9-0A52DC993C10}"/>
              </a:ext>
            </a:extLst>
          </p:cNvPr>
          <p:cNvSpPr txBox="1"/>
          <p:nvPr/>
        </p:nvSpPr>
        <p:spPr>
          <a:xfrm>
            <a:off x="-48426" y="1464"/>
            <a:ext cx="12176336" cy="954107"/>
          </a:xfrm>
          <a:prstGeom prst="rect">
            <a:avLst/>
          </a:prstGeom>
          <a:noFill/>
        </p:spPr>
        <p:txBody>
          <a:bodyPr wrap="square" rtlCol="0">
            <a:spAutoFit/>
          </a:bodyPr>
          <a:lstStyle/>
          <a:p>
            <a:pPr algn="ctr"/>
            <a:r>
              <a:rPr lang="en-US" sz="2800" b="1" dirty="0"/>
              <a:t>Principal Component Analysis (PCA): </a:t>
            </a:r>
          </a:p>
          <a:p>
            <a:pPr algn="ctr"/>
            <a:r>
              <a:rPr lang="en-US" sz="2800" b="1" dirty="0"/>
              <a:t>Reducing Data Dimensions while retaining Maximum Variance</a:t>
            </a:r>
          </a:p>
        </p:txBody>
      </p:sp>
      <p:pic>
        <p:nvPicPr>
          <p:cNvPr id="4" name="Picture 3" descr="Chart, scatter chart&#10;&#10;Description automatically generated">
            <a:extLst>
              <a:ext uri="{FF2B5EF4-FFF2-40B4-BE49-F238E27FC236}">
                <a16:creationId xmlns:a16="http://schemas.microsoft.com/office/drawing/2014/main" id="{E4471573-40FB-4390-8D00-3ADDD5655268}"/>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2625968" y="955571"/>
            <a:ext cx="6166339" cy="5861538"/>
          </a:xfrm>
          <a:prstGeom prst="rect">
            <a:avLst/>
          </a:prstGeom>
        </p:spPr>
      </p:pic>
      <p:sp>
        <p:nvSpPr>
          <p:cNvPr id="6" name="Oval 5">
            <a:extLst>
              <a:ext uri="{FF2B5EF4-FFF2-40B4-BE49-F238E27FC236}">
                <a16:creationId xmlns:a16="http://schemas.microsoft.com/office/drawing/2014/main" id="{FBC3B87E-9767-4954-ADCC-4ABDA6DD4305}"/>
              </a:ext>
            </a:extLst>
          </p:cNvPr>
          <p:cNvSpPr/>
          <p:nvPr/>
        </p:nvSpPr>
        <p:spPr>
          <a:xfrm>
            <a:off x="4536831" y="3528646"/>
            <a:ext cx="199292" cy="175846"/>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FE8AF88E-24A3-4A08-88F1-03358F393172}"/>
              </a:ext>
            </a:extLst>
          </p:cNvPr>
          <p:cNvSpPr/>
          <p:nvPr/>
        </p:nvSpPr>
        <p:spPr>
          <a:xfrm>
            <a:off x="6564923" y="2930769"/>
            <a:ext cx="199292" cy="175846"/>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1DBACEAC-70CB-4B74-B3C6-F2CCF8D19133}"/>
              </a:ext>
            </a:extLst>
          </p:cNvPr>
          <p:cNvSpPr/>
          <p:nvPr/>
        </p:nvSpPr>
        <p:spPr>
          <a:xfrm>
            <a:off x="4009293" y="4525107"/>
            <a:ext cx="199292" cy="175846"/>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34B70D81-13BC-4465-9DD6-3FC066D10BE6}"/>
              </a:ext>
            </a:extLst>
          </p:cNvPr>
          <p:cNvSpPr/>
          <p:nvPr/>
        </p:nvSpPr>
        <p:spPr>
          <a:xfrm>
            <a:off x="5773614" y="4208585"/>
            <a:ext cx="199292" cy="175846"/>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1A9D4259-DAA4-43C1-9EE1-FC1355234CA0}"/>
              </a:ext>
            </a:extLst>
          </p:cNvPr>
          <p:cNvSpPr txBox="1"/>
          <p:nvPr/>
        </p:nvSpPr>
        <p:spPr>
          <a:xfrm>
            <a:off x="3543248" y="4658599"/>
            <a:ext cx="1037463" cy="369332"/>
          </a:xfrm>
          <a:prstGeom prst="rect">
            <a:avLst/>
          </a:prstGeom>
          <a:noFill/>
        </p:spPr>
        <p:txBody>
          <a:bodyPr wrap="none" rtlCol="0">
            <a:spAutoFit/>
          </a:bodyPr>
          <a:lstStyle/>
          <a:p>
            <a:r>
              <a:rPr lang="en-US" dirty="0">
                <a:solidFill>
                  <a:srgbClr val="FF0000"/>
                </a:solidFill>
              </a:rPr>
              <a:t>(-5.5,0.3)</a:t>
            </a:r>
          </a:p>
        </p:txBody>
      </p:sp>
      <p:sp>
        <p:nvSpPr>
          <p:cNvPr id="9" name="TextBox 8">
            <a:extLst>
              <a:ext uri="{FF2B5EF4-FFF2-40B4-BE49-F238E27FC236}">
                <a16:creationId xmlns:a16="http://schemas.microsoft.com/office/drawing/2014/main" id="{1D6CCD0E-4E9A-44C6-8ECF-C66D9A73DDA6}"/>
              </a:ext>
            </a:extLst>
          </p:cNvPr>
          <p:cNvSpPr txBox="1"/>
          <p:nvPr/>
        </p:nvSpPr>
        <p:spPr>
          <a:xfrm>
            <a:off x="4009293" y="3144688"/>
            <a:ext cx="1037463" cy="369332"/>
          </a:xfrm>
          <a:prstGeom prst="rect">
            <a:avLst/>
          </a:prstGeom>
          <a:noFill/>
        </p:spPr>
        <p:txBody>
          <a:bodyPr wrap="none" rtlCol="0">
            <a:spAutoFit/>
          </a:bodyPr>
          <a:lstStyle/>
          <a:p>
            <a:r>
              <a:rPr lang="en-US" dirty="0">
                <a:solidFill>
                  <a:srgbClr val="FF0000"/>
                </a:solidFill>
              </a:rPr>
              <a:t>(-3.9,3.8)</a:t>
            </a:r>
          </a:p>
        </p:txBody>
      </p:sp>
      <p:sp>
        <p:nvSpPr>
          <p:cNvPr id="10" name="TextBox 9">
            <a:extLst>
              <a:ext uri="{FF2B5EF4-FFF2-40B4-BE49-F238E27FC236}">
                <a16:creationId xmlns:a16="http://schemas.microsoft.com/office/drawing/2014/main" id="{FD33C144-79DF-48E3-BE6F-1258F455E7C1}"/>
              </a:ext>
            </a:extLst>
          </p:cNvPr>
          <p:cNvSpPr txBox="1"/>
          <p:nvPr/>
        </p:nvSpPr>
        <p:spPr>
          <a:xfrm>
            <a:off x="5462982" y="4384431"/>
            <a:ext cx="966931" cy="369332"/>
          </a:xfrm>
          <a:prstGeom prst="rect">
            <a:avLst/>
          </a:prstGeom>
          <a:noFill/>
        </p:spPr>
        <p:txBody>
          <a:bodyPr wrap="none" rtlCol="0">
            <a:spAutoFit/>
          </a:bodyPr>
          <a:lstStyle/>
          <a:p>
            <a:r>
              <a:rPr lang="en-US" dirty="0">
                <a:solidFill>
                  <a:srgbClr val="FF0000"/>
                </a:solidFill>
              </a:rPr>
              <a:t>(0.2,1.8)</a:t>
            </a:r>
          </a:p>
        </p:txBody>
      </p:sp>
      <p:sp>
        <p:nvSpPr>
          <p:cNvPr id="11" name="TextBox 10">
            <a:extLst>
              <a:ext uri="{FF2B5EF4-FFF2-40B4-BE49-F238E27FC236}">
                <a16:creationId xmlns:a16="http://schemas.microsoft.com/office/drawing/2014/main" id="{E1B2A698-1F13-4E08-8107-1575E13AA221}"/>
              </a:ext>
            </a:extLst>
          </p:cNvPr>
          <p:cNvSpPr txBox="1"/>
          <p:nvPr/>
        </p:nvSpPr>
        <p:spPr>
          <a:xfrm>
            <a:off x="6145837" y="2555673"/>
            <a:ext cx="966931" cy="369332"/>
          </a:xfrm>
          <a:prstGeom prst="rect">
            <a:avLst/>
          </a:prstGeom>
          <a:noFill/>
        </p:spPr>
        <p:txBody>
          <a:bodyPr wrap="none" rtlCol="0">
            <a:spAutoFit/>
          </a:bodyPr>
          <a:lstStyle/>
          <a:p>
            <a:r>
              <a:rPr lang="en-US" dirty="0">
                <a:solidFill>
                  <a:srgbClr val="FF0000"/>
                </a:solidFill>
              </a:rPr>
              <a:t>(3.8,5.9)</a:t>
            </a:r>
          </a:p>
        </p:txBody>
      </p:sp>
      <p:sp>
        <p:nvSpPr>
          <p:cNvPr id="12" name="Rectangle 11">
            <a:extLst>
              <a:ext uri="{FF2B5EF4-FFF2-40B4-BE49-F238E27FC236}">
                <a16:creationId xmlns:a16="http://schemas.microsoft.com/office/drawing/2014/main" id="{650B06D2-587C-4F0F-8384-D799F89191F2}"/>
              </a:ext>
            </a:extLst>
          </p:cNvPr>
          <p:cNvSpPr/>
          <p:nvPr/>
        </p:nvSpPr>
        <p:spPr>
          <a:xfrm>
            <a:off x="3941075" y="4155775"/>
            <a:ext cx="324128" cy="369332"/>
          </a:xfrm>
          <a:prstGeom prst="rect">
            <a:avLst/>
          </a:prstGeom>
        </p:spPr>
        <p:txBody>
          <a:bodyPr wrap="none">
            <a:spAutoFit/>
          </a:bodyPr>
          <a:lstStyle/>
          <a:p>
            <a:r>
              <a:rPr lang="en-US" b="1" dirty="0">
                <a:solidFill>
                  <a:srgbClr val="FF0000"/>
                </a:solidFill>
              </a:rPr>
              <a:t>A</a:t>
            </a:r>
          </a:p>
        </p:txBody>
      </p:sp>
    </p:spTree>
    <p:extLst>
      <p:ext uri="{BB962C8B-B14F-4D97-AF65-F5344CB8AC3E}">
        <p14:creationId xmlns:p14="http://schemas.microsoft.com/office/powerpoint/2010/main" val="210106796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6B666FC-1892-49A4-ABA9-0A52DC993C10}"/>
              </a:ext>
            </a:extLst>
          </p:cNvPr>
          <p:cNvSpPr txBox="1"/>
          <p:nvPr/>
        </p:nvSpPr>
        <p:spPr>
          <a:xfrm>
            <a:off x="-48426" y="1464"/>
            <a:ext cx="12176336" cy="954107"/>
          </a:xfrm>
          <a:prstGeom prst="rect">
            <a:avLst/>
          </a:prstGeom>
          <a:noFill/>
        </p:spPr>
        <p:txBody>
          <a:bodyPr wrap="square" rtlCol="0">
            <a:spAutoFit/>
          </a:bodyPr>
          <a:lstStyle/>
          <a:p>
            <a:pPr algn="ctr"/>
            <a:r>
              <a:rPr lang="en-US" sz="2800" b="1" dirty="0"/>
              <a:t>Principal Component Analysis (PCA): </a:t>
            </a:r>
          </a:p>
          <a:p>
            <a:pPr algn="ctr"/>
            <a:r>
              <a:rPr lang="en-US" sz="2800" b="1" dirty="0"/>
              <a:t>Reducing Data Dimensions while retaining Maximum Variance</a:t>
            </a:r>
          </a:p>
        </p:txBody>
      </p:sp>
      <p:pic>
        <p:nvPicPr>
          <p:cNvPr id="4" name="Picture 3" descr="Chart, scatter chart&#10;&#10;Description automatically generated">
            <a:extLst>
              <a:ext uri="{FF2B5EF4-FFF2-40B4-BE49-F238E27FC236}">
                <a16:creationId xmlns:a16="http://schemas.microsoft.com/office/drawing/2014/main" id="{E4471573-40FB-4390-8D00-3ADDD5655268}"/>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2625968" y="955571"/>
            <a:ext cx="6166339" cy="5861538"/>
          </a:xfrm>
          <a:prstGeom prst="rect">
            <a:avLst/>
          </a:prstGeom>
        </p:spPr>
      </p:pic>
      <p:cxnSp>
        <p:nvCxnSpPr>
          <p:cNvPr id="5" name="Straight Connector 4">
            <a:extLst>
              <a:ext uri="{FF2B5EF4-FFF2-40B4-BE49-F238E27FC236}">
                <a16:creationId xmlns:a16="http://schemas.microsoft.com/office/drawing/2014/main" id="{04319A4B-0AC1-4EC1-A999-2803D042F724}"/>
              </a:ext>
            </a:extLst>
          </p:cNvPr>
          <p:cNvCxnSpPr/>
          <p:nvPr/>
        </p:nvCxnSpPr>
        <p:spPr>
          <a:xfrm flipV="1">
            <a:off x="3188676" y="2286140"/>
            <a:ext cx="5369169" cy="3200400"/>
          </a:xfrm>
          <a:prstGeom prst="line">
            <a:avLst/>
          </a:prstGeom>
          <a:ln w="76200">
            <a:prstDash val="sysDash"/>
          </a:ln>
        </p:spPr>
        <p:style>
          <a:lnRef idx="1">
            <a:schemeClr val="accent1"/>
          </a:lnRef>
          <a:fillRef idx="0">
            <a:schemeClr val="accent1"/>
          </a:fillRef>
          <a:effectRef idx="0">
            <a:schemeClr val="accent1"/>
          </a:effectRef>
          <a:fontRef idx="minor">
            <a:schemeClr val="tx1"/>
          </a:fontRef>
        </p:style>
      </p:cxnSp>
      <p:sp>
        <p:nvSpPr>
          <p:cNvPr id="6" name="Oval 5">
            <a:extLst>
              <a:ext uri="{FF2B5EF4-FFF2-40B4-BE49-F238E27FC236}">
                <a16:creationId xmlns:a16="http://schemas.microsoft.com/office/drawing/2014/main" id="{FBC3B87E-9767-4954-ADCC-4ABDA6DD4305}"/>
              </a:ext>
            </a:extLst>
          </p:cNvPr>
          <p:cNvSpPr/>
          <p:nvPr/>
        </p:nvSpPr>
        <p:spPr>
          <a:xfrm>
            <a:off x="4536831" y="3528646"/>
            <a:ext cx="199292" cy="175846"/>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FE8AF88E-24A3-4A08-88F1-03358F393172}"/>
              </a:ext>
            </a:extLst>
          </p:cNvPr>
          <p:cNvSpPr/>
          <p:nvPr/>
        </p:nvSpPr>
        <p:spPr>
          <a:xfrm>
            <a:off x="6564923" y="2930769"/>
            <a:ext cx="199292" cy="175846"/>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1DBACEAC-70CB-4B74-B3C6-F2CCF8D19133}"/>
              </a:ext>
            </a:extLst>
          </p:cNvPr>
          <p:cNvSpPr/>
          <p:nvPr/>
        </p:nvSpPr>
        <p:spPr>
          <a:xfrm>
            <a:off x="4009293" y="4525107"/>
            <a:ext cx="199292" cy="175846"/>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EC3291CA-DAAF-4CFF-88B3-862DA22BDAC6}"/>
              </a:ext>
            </a:extLst>
          </p:cNvPr>
          <p:cNvCxnSpPr>
            <a:cxnSpLocks/>
          </p:cNvCxnSpPr>
          <p:nvPr/>
        </p:nvCxnSpPr>
        <p:spPr>
          <a:xfrm>
            <a:off x="4120662" y="4648199"/>
            <a:ext cx="99646" cy="21101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88E51D4B-333B-4590-9779-281918AC1643}"/>
              </a:ext>
            </a:extLst>
          </p:cNvPr>
          <p:cNvCxnSpPr>
            <a:cxnSpLocks/>
          </p:cNvCxnSpPr>
          <p:nvPr/>
        </p:nvCxnSpPr>
        <p:spPr>
          <a:xfrm>
            <a:off x="4636477" y="3598984"/>
            <a:ext cx="416169" cy="78544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9FB0D495-4244-4E06-B01E-C3772BE4F24B}"/>
              </a:ext>
            </a:extLst>
          </p:cNvPr>
          <p:cNvCxnSpPr>
            <a:cxnSpLocks/>
          </p:cNvCxnSpPr>
          <p:nvPr/>
        </p:nvCxnSpPr>
        <p:spPr>
          <a:xfrm>
            <a:off x="6699860" y="3080863"/>
            <a:ext cx="137624" cy="242629"/>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34B70D81-13BC-4465-9DD6-3FC066D10BE6}"/>
              </a:ext>
            </a:extLst>
          </p:cNvPr>
          <p:cNvSpPr/>
          <p:nvPr/>
        </p:nvSpPr>
        <p:spPr>
          <a:xfrm>
            <a:off x="5773614" y="4208585"/>
            <a:ext cx="199292" cy="175846"/>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5">
            <a:extLst>
              <a:ext uri="{FF2B5EF4-FFF2-40B4-BE49-F238E27FC236}">
                <a16:creationId xmlns:a16="http://schemas.microsoft.com/office/drawing/2014/main" id="{822ABAC1-DAD1-45CA-B18C-3116BC29DF61}"/>
              </a:ext>
            </a:extLst>
          </p:cNvPr>
          <p:cNvCxnSpPr>
            <a:cxnSpLocks/>
          </p:cNvCxnSpPr>
          <p:nvPr/>
        </p:nvCxnSpPr>
        <p:spPr>
          <a:xfrm>
            <a:off x="5704802" y="3991707"/>
            <a:ext cx="137624" cy="242629"/>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BA017A58-D756-4B0C-AFB3-D1CA51593A72}"/>
              </a:ext>
            </a:extLst>
          </p:cNvPr>
          <p:cNvSpPr txBox="1"/>
          <p:nvPr/>
        </p:nvSpPr>
        <p:spPr>
          <a:xfrm>
            <a:off x="4120662" y="4909080"/>
            <a:ext cx="667170" cy="369332"/>
          </a:xfrm>
          <a:prstGeom prst="rect">
            <a:avLst/>
          </a:prstGeom>
          <a:noFill/>
        </p:spPr>
        <p:txBody>
          <a:bodyPr wrap="none" rtlCol="0">
            <a:spAutoFit/>
          </a:bodyPr>
          <a:lstStyle/>
          <a:p>
            <a:r>
              <a:rPr lang="en-US" b="1" dirty="0">
                <a:solidFill>
                  <a:srgbClr val="FF0000"/>
                </a:solidFill>
              </a:rPr>
              <a:t>-0.83</a:t>
            </a:r>
          </a:p>
        </p:txBody>
      </p:sp>
      <p:sp>
        <p:nvSpPr>
          <p:cNvPr id="18" name="TextBox 17">
            <a:extLst>
              <a:ext uri="{FF2B5EF4-FFF2-40B4-BE49-F238E27FC236}">
                <a16:creationId xmlns:a16="http://schemas.microsoft.com/office/drawing/2014/main" id="{2681CEAF-A97E-4CD8-8881-72920345021B}"/>
              </a:ext>
            </a:extLst>
          </p:cNvPr>
          <p:cNvSpPr txBox="1"/>
          <p:nvPr/>
        </p:nvSpPr>
        <p:spPr>
          <a:xfrm>
            <a:off x="5006506" y="4381487"/>
            <a:ext cx="667170" cy="369332"/>
          </a:xfrm>
          <a:prstGeom prst="rect">
            <a:avLst/>
          </a:prstGeom>
          <a:noFill/>
        </p:spPr>
        <p:txBody>
          <a:bodyPr wrap="none" rtlCol="0">
            <a:spAutoFit/>
          </a:bodyPr>
          <a:lstStyle/>
          <a:p>
            <a:r>
              <a:rPr lang="en-US" b="1" dirty="0">
                <a:solidFill>
                  <a:srgbClr val="FF0000"/>
                </a:solidFill>
              </a:rPr>
              <a:t>-0.44</a:t>
            </a:r>
          </a:p>
        </p:txBody>
      </p:sp>
      <p:sp>
        <p:nvSpPr>
          <p:cNvPr id="19" name="TextBox 18">
            <a:extLst>
              <a:ext uri="{FF2B5EF4-FFF2-40B4-BE49-F238E27FC236}">
                <a16:creationId xmlns:a16="http://schemas.microsoft.com/office/drawing/2014/main" id="{21FAF9D6-B0AF-43C7-839C-3F72D52720DE}"/>
              </a:ext>
            </a:extLst>
          </p:cNvPr>
          <p:cNvSpPr txBox="1"/>
          <p:nvPr/>
        </p:nvSpPr>
        <p:spPr>
          <a:xfrm>
            <a:off x="5723782" y="4331621"/>
            <a:ext cx="667170" cy="369332"/>
          </a:xfrm>
          <a:prstGeom prst="rect">
            <a:avLst/>
          </a:prstGeom>
          <a:noFill/>
        </p:spPr>
        <p:txBody>
          <a:bodyPr wrap="none" rtlCol="0">
            <a:spAutoFit/>
          </a:bodyPr>
          <a:lstStyle/>
          <a:p>
            <a:r>
              <a:rPr lang="en-US" b="1" dirty="0">
                <a:solidFill>
                  <a:srgbClr val="FF0000"/>
                </a:solidFill>
              </a:rPr>
              <a:t>-0.11</a:t>
            </a:r>
          </a:p>
        </p:txBody>
      </p:sp>
      <p:sp>
        <p:nvSpPr>
          <p:cNvPr id="20" name="TextBox 19">
            <a:extLst>
              <a:ext uri="{FF2B5EF4-FFF2-40B4-BE49-F238E27FC236}">
                <a16:creationId xmlns:a16="http://schemas.microsoft.com/office/drawing/2014/main" id="{20115C9C-F62E-4D10-A5E1-EA15ED5D0A57}"/>
              </a:ext>
            </a:extLst>
          </p:cNvPr>
          <p:cNvSpPr txBox="1"/>
          <p:nvPr/>
        </p:nvSpPr>
        <p:spPr>
          <a:xfrm>
            <a:off x="6699860" y="3349996"/>
            <a:ext cx="649537" cy="369332"/>
          </a:xfrm>
          <a:prstGeom prst="rect">
            <a:avLst/>
          </a:prstGeom>
          <a:noFill/>
        </p:spPr>
        <p:txBody>
          <a:bodyPr wrap="none" rtlCol="0">
            <a:spAutoFit/>
          </a:bodyPr>
          <a:lstStyle/>
          <a:p>
            <a:r>
              <a:rPr lang="en-US" b="1" dirty="0">
                <a:solidFill>
                  <a:srgbClr val="FF0000"/>
                </a:solidFill>
              </a:rPr>
              <a:t> 0.32</a:t>
            </a:r>
          </a:p>
        </p:txBody>
      </p:sp>
      <p:sp>
        <p:nvSpPr>
          <p:cNvPr id="3" name="Rectangle 2">
            <a:extLst>
              <a:ext uri="{FF2B5EF4-FFF2-40B4-BE49-F238E27FC236}">
                <a16:creationId xmlns:a16="http://schemas.microsoft.com/office/drawing/2014/main" id="{90D411BE-CA35-43C7-BDE3-003CA681062A}"/>
              </a:ext>
            </a:extLst>
          </p:cNvPr>
          <p:cNvSpPr/>
          <p:nvPr/>
        </p:nvSpPr>
        <p:spPr>
          <a:xfrm>
            <a:off x="3868061" y="4217321"/>
            <a:ext cx="324128" cy="369332"/>
          </a:xfrm>
          <a:prstGeom prst="rect">
            <a:avLst/>
          </a:prstGeom>
        </p:spPr>
        <p:txBody>
          <a:bodyPr wrap="none">
            <a:spAutoFit/>
          </a:bodyPr>
          <a:lstStyle/>
          <a:p>
            <a:r>
              <a:rPr lang="en-US" b="1" dirty="0">
                <a:solidFill>
                  <a:srgbClr val="FF0000"/>
                </a:solidFill>
              </a:rPr>
              <a:t>A</a:t>
            </a:r>
          </a:p>
        </p:txBody>
      </p:sp>
    </p:spTree>
    <p:extLst>
      <p:ext uri="{BB962C8B-B14F-4D97-AF65-F5344CB8AC3E}">
        <p14:creationId xmlns:p14="http://schemas.microsoft.com/office/powerpoint/2010/main" val="2546541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576A28C-59F4-4EC5-85E7-6C366519DBA9}"/>
              </a:ext>
            </a:extLst>
          </p:cNvPr>
          <p:cNvSpPr/>
          <p:nvPr/>
        </p:nvSpPr>
        <p:spPr>
          <a:xfrm>
            <a:off x="193704" y="151179"/>
            <a:ext cx="11924232" cy="6555641"/>
          </a:xfrm>
          <a:prstGeom prst="rect">
            <a:avLst/>
          </a:prstGeom>
        </p:spPr>
        <p:txBody>
          <a:bodyPr wrap="square">
            <a:spAutoFit/>
          </a:bodyPr>
          <a:lstStyle/>
          <a:p>
            <a:r>
              <a:rPr lang="en-US" sz="2800" dirty="0"/>
              <a:t>CSC698</a:t>
            </a:r>
            <a:br>
              <a:rPr lang="en-US" sz="2800" dirty="0"/>
            </a:br>
            <a:r>
              <a:rPr lang="en-US" sz="2800" b="1" dirty="0"/>
              <a:t>Monday Oct 26, 2020</a:t>
            </a:r>
            <a:endParaRPr lang="en-US" sz="2800" dirty="0"/>
          </a:p>
          <a:p>
            <a:endParaRPr lang="en-US" sz="2800" dirty="0"/>
          </a:p>
          <a:p>
            <a:pPr marL="342900" indent="-342900">
              <a:buFont typeface="+mj-lt"/>
              <a:buAutoNum type="arabicPeriod"/>
            </a:pPr>
            <a:r>
              <a:rPr lang="en-US" sz="2800" b="1" dirty="0"/>
              <a:t>Code Review</a:t>
            </a:r>
            <a:r>
              <a:rPr lang="en-US" sz="2800" dirty="0"/>
              <a:t> (50 min)</a:t>
            </a:r>
          </a:p>
          <a:p>
            <a:pPr marL="800100" lvl="1" indent="-342900">
              <a:buFont typeface="+mj-lt"/>
              <a:buAutoNum type="alphaLcPeriod"/>
            </a:pPr>
            <a:r>
              <a:rPr lang="en-US" sz="2800" dirty="0"/>
              <a:t>Structuring Programs: functions, calling modules, shared constants, testing</a:t>
            </a:r>
          </a:p>
          <a:p>
            <a:pPr marL="800100" lvl="1" indent="-342900">
              <a:buFont typeface="+mj-lt"/>
              <a:buAutoNum type="alphaLcPeriod"/>
            </a:pPr>
            <a:r>
              <a:rPr lang="en-US" sz="2800" dirty="0"/>
              <a:t>Homework #10 preparation; grid construct, remove cell images w/mouse</a:t>
            </a:r>
          </a:p>
          <a:p>
            <a:pPr marL="342900" indent="-342900">
              <a:buFont typeface="+mj-lt"/>
              <a:buAutoNum type="arabicPeriod"/>
            </a:pPr>
            <a:r>
              <a:rPr lang="en-US" sz="2800" b="1" dirty="0"/>
              <a:t>Break</a:t>
            </a:r>
            <a:r>
              <a:rPr lang="en-US" sz="2800" dirty="0"/>
              <a:t> (10 min)</a:t>
            </a:r>
          </a:p>
          <a:p>
            <a:pPr marL="342900" indent="-342900">
              <a:buFont typeface="+mj-lt"/>
              <a:buAutoNum type="arabicPeriod"/>
            </a:pPr>
            <a:r>
              <a:rPr lang="en-US" sz="2800" b="1" dirty="0"/>
              <a:t>Q&amp;A, Mini-Lecture </a:t>
            </a:r>
            <a:r>
              <a:rPr lang="en-US" sz="2800" dirty="0"/>
              <a:t>(15 min) </a:t>
            </a:r>
          </a:p>
          <a:p>
            <a:pPr marL="971550" lvl="1" indent="-514350">
              <a:buFont typeface="+mj-lt"/>
              <a:buAutoNum type="alphaLcParenR"/>
            </a:pPr>
            <a:r>
              <a:rPr lang="en-US" sz="2800" dirty="0"/>
              <a:t>Code review Q&amp;A</a:t>
            </a:r>
          </a:p>
          <a:p>
            <a:pPr marL="971550" lvl="1" indent="-514350">
              <a:buFont typeface="+mj-lt"/>
              <a:buAutoNum type="alphaLcParenR"/>
            </a:pPr>
            <a:r>
              <a:rPr lang="en-US" sz="2800" dirty="0"/>
              <a:t>Principle Component Analysis (PCA), new species video</a:t>
            </a:r>
          </a:p>
          <a:p>
            <a:pPr marL="342900" indent="-342900">
              <a:buFont typeface="+mj-lt"/>
              <a:buAutoNum type="arabicPeriod"/>
            </a:pPr>
            <a:r>
              <a:rPr lang="en-US" sz="2800" dirty="0"/>
              <a:t>Wed </a:t>
            </a:r>
            <a:r>
              <a:rPr lang="en-US" sz="2800" b="1" dirty="0"/>
              <a:t>Mini-Assignment</a:t>
            </a:r>
          </a:p>
          <a:p>
            <a:pPr marL="800100" lvl="1" indent="-342900">
              <a:buFont typeface="+mj-lt"/>
              <a:buAutoNum type="alphaLcPeriod"/>
            </a:pPr>
            <a:r>
              <a:rPr lang="en-US" sz="2800" dirty="0"/>
              <a:t>Prof K. Reminder on Mini-Assignments</a:t>
            </a:r>
          </a:p>
          <a:p>
            <a:pPr marL="800100" lvl="1" indent="-342900">
              <a:buFont typeface="+mj-lt"/>
              <a:buAutoNum type="alphaLcPeriod"/>
            </a:pPr>
            <a:r>
              <a:rPr lang="en-US" sz="2800" dirty="0"/>
              <a:t>Python Skills: Write one code example using </a:t>
            </a:r>
            <a:r>
              <a:rPr lang="en-US" sz="2800" u="sng" dirty="0"/>
              <a:t>mouse and display </a:t>
            </a:r>
            <a:r>
              <a:rPr lang="en-US" sz="2800" dirty="0"/>
              <a:t>demonstrating a Graphical User Interface (GUI) (e.g. select, draw, save)</a:t>
            </a:r>
          </a:p>
          <a:p>
            <a:pPr marL="800100" lvl="1" indent="-342900">
              <a:buFont typeface="+mj-lt"/>
              <a:buAutoNum type="alphaLcPeriod"/>
            </a:pPr>
            <a:r>
              <a:rPr lang="en-US" sz="2800" dirty="0"/>
              <a:t>Add news functions to cheat sheets  </a:t>
            </a:r>
          </a:p>
        </p:txBody>
      </p:sp>
    </p:spTree>
    <p:extLst>
      <p:ext uri="{BB962C8B-B14F-4D97-AF65-F5344CB8AC3E}">
        <p14:creationId xmlns:p14="http://schemas.microsoft.com/office/powerpoint/2010/main" val="385191575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7ABDB19-3B9A-4F80-B344-BC4492F73E57}"/>
              </a:ext>
            </a:extLst>
          </p:cNvPr>
          <p:cNvSpPr/>
          <p:nvPr/>
        </p:nvSpPr>
        <p:spPr>
          <a:xfrm>
            <a:off x="0" y="6338489"/>
            <a:ext cx="11556762" cy="276999"/>
          </a:xfrm>
          <a:prstGeom prst="rect">
            <a:avLst/>
          </a:prstGeom>
        </p:spPr>
        <p:txBody>
          <a:bodyPr wrap="square">
            <a:spAutoFit/>
          </a:bodyPr>
          <a:lstStyle/>
          <a:p>
            <a:r>
              <a:rPr lang="en-US" sz="1200" dirty="0"/>
              <a:t>https://builtin.com/data-science/step-step-explanation-principal-component-analysis</a:t>
            </a:r>
          </a:p>
        </p:txBody>
      </p:sp>
      <p:sp>
        <p:nvSpPr>
          <p:cNvPr id="7" name="Rectangle 6">
            <a:extLst>
              <a:ext uri="{FF2B5EF4-FFF2-40B4-BE49-F238E27FC236}">
                <a16:creationId xmlns:a16="http://schemas.microsoft.com/office/drawing/2014/main" id="{FB6527FA-11B3-4730-9B6B-22038B226372}"/>
              </a:ext>
            </a:extLst>
          </p:cNvPr>
          <p:cNvSpPr/>
          <p:nvPr/>
        </p:nvSpPr>
        <p:spPr>
          <a:xfrm>
            <a:off x="1834726" y="1044086"/>
            <a:ext cx="8129671" cy="666849"/>
          </a:xfrm>
          <a:prstGeom prst="rect">
            <a:avLst/>
          </a:prstGeom>
        </p:spPr>
        <p:txBody>
          <a:bodyPr wrap="square">
            <a:spAutoFit/>
          </a:bodyPr>
          <a:lstStyle/>
          <a:p>
            <a:r>
              <a:rPr lang="en-US" sz="2800" baseline="-25000" dirty="0"/>
              <a:t>Principal Components represent the directions of the data that explain a </a:t>
            </a:r>
            <a:r>
              <a:rPr lang="en-US" sz="2800" b="1" baseline="-25000" dirty="0"/>
              <a:t>maximal amount of variance</a:t>
            </a:r>
            <a:r>
              <a:rPr lang="en-US" sz="2800" baseline="-25000" dirty="0"/>
              <a:t>, i.e. the lines that capture most information of the data.</a:t>
            </a:r>
          </a:p>
        </p:txBody>
      </p:sp>
      <p:grpSp>
        <p:nvGrpSpPr>
          <p:cNvPr id="18" name="Group 17">
            <a:extLst>
              <a:ext uri="{FF2B5EF4-FFF2-40B4-BE49-F238E27FC236}">
                <a16:creationId xmlns:a16="http://schemas.microsoft.com/office/drawing/2014/main" id="{1E8E9CFE-570D-4146-ACBB-16D497815621}"/>
              </a:ext>
            </a:extLst>
          </p:cNvPr>
          <p:cNvGrpSpPr/>
          <p:nvPr/>
        </p:nvGrpSpPr>
        <p:grpSpPr>
          <a:xfrm>
            <a:off x="122928" y="3283019"/>
            <a:ext cx="3722935" cy="2935134"/>
            <a:chOff x="410198" y="1344675"/>
            <a:chExt cx="2737505" cy="2339561"/>
          </a:xfrm>
        </p:grpSpPr>
        <p:pic>
          <p:nvPicPr>
            <p:cNvPr id="8" name="Picture 7">
              <a:extLst>
                <a:ext uri="{FF2B5EF4-FFF2-40B4-BE49-F238E27FC236}">
                  <a16:creationId xmlns:a16="http://schemas.microsoft.com/office/drawing/2014/main" id="{4831181C-D57E-4031-9D87-A86856204A0B}"/>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410198" y="1344675"/>
              <a:ext cx="2737505" cy="2339561"/>
            </a:xfrm>
            <a:prstGeom prst="rect">
              <a:avLst/>
            </a:prstGeom>
          </p:spPr>
        </p:pic>
        <p:cxnSp>
          <p:nvCxnSpPr>
            <p:cNvPr id="12" name="Straight Arrow Connector 11">
              <a:extLst>
                <a:ext uri="{FF2B5EF4-FFF2-40B4-BE49-F238E27FC236}">
                  <a16:creationId xmlns:a16="http://schemas.microsoft.com/office/drawing/2014/main" id="{632A52C0-7525-47B0-A611-395C405226B1}"/>
                </a:ext>
              </a:extLst>
            </p:cNvPr>
            <p:cNvCxnSpPr>
              <a:cxnSpLocks/>
            </p:cNvCxnSpPr>
            <p:nvPr/>
          </p:nvCxnSpPr>
          <p:spPr>
            <a:xfrm flipV="1">
              <a:off x="1080884" y="2141227"/>
              <a:ext cx="1619587" cy="1243201"/>
            </a:xfrm>
            <a:prstGeom prst="straightConnector1">
              <a:avLst/>
            </a:prstGeom>
            <a:ln w="762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id="{4E1FA2F8-5313-48A9-BF2E-4A1399D8CA56}"/>
              </a:ext>
            </a:extLst>
          </p:cNvPr>
          <p:cNvGrpSpPr/>
          <p:nvPr/>
        </p:nvGrpSpPr>
        <p:grpSpPr>
          <a:xfrm>
            <a:off x="3461245" y="3209490"/>
            <a:ext cx="3995190" cy="3118462"/>
            <a:chOff x="3823810" y="1271610"/>
            <a:chExt cx="2937696" cy="2485690"/>
          </a:xfrm>
        </p:grpSpPr>
        <p:pic>
          <p:nvPicPr>
            <p:cNvPr id="9" name="Picture 8">
              <a:extLst>
                <a:ext uri="{FF2B5EF4-FFF2-40B4-BE49-F238E27FC236}">
                  <a16:creationId xmlns:a16="http://schemas.microsoft.com/office/drawing/2014/main" id="{D2AA50B6-C846-4078-B1E6-07738CBF235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3823810" y="1271610"/>
              <a:ext cx="2937696" cy="2485690"/>
            </a:xfrm>
            <a:prstGeom prst="rect">
              <a:avLst/>
            </a:prstGeom>
          </p:spPr>
        </p:pic>
        <p:cxnSp>
          <p:nvCxnSpPr>
            <p:cNvPr id="14" name="Straight Arrow Connector 13">
              <a:extLst>
                <a:ext uri="{FF2B5EF4-FFF2-40B4-BE49-F238E27FC236}">
                  <a16:creationId xmlns:a16="http://schemas.microsoft.com/office/drawing/2014/main" id="{FB1931E2-51B2-462C-80AB-C967EDC73813}"/>
                </a:ext>
              </a:extLst>
            </p:cNvPr>
            <p:cNvCxnSpPr>
              <a:cxnSpLocks/>
            </p:cNvCxnSpPr>
            <p:nvPr/>
          </p:nvCxnSpPr>
          <p:spPr>
            <a:xfrm>
              <a:off x="4511908" y="2512138"/>
              <a:ext cx="461743" cy="542292"/>
            </a:xfrm>
            <a:prstGeom prst="straightConnector1">
              <a:avLst/>
            </a:prstGeom>
            <a:ln w="762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20" name="TextBox 19">
            <a:extLst>
              <a:ext uri="{FF2B5EF4-FFF2-40B4-BE49-F238E27FC236}">
                <a16:creationId xmlns:a16="http://schemas.microsoft.com/office/drawing/2014/main" id="{F72A410A-7EB5-4203-A4CC-77379D8AE656}"/>
              </a:ext>
            </a:extLst>
          </p:cNvPr>
          <p:cNvSpPr txBox="1"/>
          <p:nvPr/>
        </p:nvSpPr>
        <p:spPr>
          <a:xfrm rot="19423768">
            <a:off x="1531398" y="5023637"/>
            <a:ext cx="1450525" cy="369332"/>
          </a:xfrm>
          <a:prstGeom prst="rect">
            <a:avLst/>
          </a:prstGeom>
          <a:noFill/>
        </p:spPr>
        <p:txBody>
          <a:bodyPr wrap="none" rtlCol="0">
            <a:spAutoFit/>
          </a:bodyPr>
          <a:lstStyle/>
          <a:p>
            <a:r>
              <a:rPr lang="en-US" dirty="0"/>
              <a:t>Max Variance</a:t>
            </a:r>
          </a:p>
        </p:txBody>
      </p:sp>
      <p:sp>
        <p:nvSpPr>
          <p:cNvPr id="21" name="TextBox 20">
            <a:extLst>
              <a:ext uri="{FF2B5EF4-FFF2-40B4-BE49-F238E27FC236}">
                <a16:creationId xmlns:a16="http://schemas.microsoft.com/office/drawing/2014/main" id="{DAB96DAE-CC56-413D-90DF-8326A067731F}"/>
              </a:ext>
            </a:extLst>
          </p:cNvPr>
          <p:cNvSpPr txBox="1"/>
          <p:nvPr/>
        </p:nvSpPr>
        <p:spPr>
          <a:xfrm rot="3156000">
            <a:off x="3792643" y="5087874"/>
            <a:ext cx="1417376" cy="369332"/>
          </a:xfrm>
          <a:prstGeom prst="rect">
            <a:avLst/>
          </a:prstGeom>
          <a:noFill/>
        </p:spPr>
        <p:txBody>
          <a:bodyPr wrap="none" rtlCol="0">
            <a:spAutoFit/>
          </a:bodyPr>
          <a:lstStyle/>
          <a:p>
            <a:r>
              <a:rPr lang="en-US" dirty="0"/>
              <a:t>Min Variance</a:t>
            </a:r>
          </a:p>
        </p:txBody>
      </p:sp>
      <p:sp>
        <p:nvSpPr>
          <p:cNvPr id="23" name="TextBox 22">
            <a:extLst>
              <a:ext uri="{FF2B5EF4-FFF2-40B4-BE49-F238E27FC236}">
                <a16:creationId xmlns:a16="http://schemas.microsoft.com/office/drawing/2014/main" id="{F4713797-A9A5-41AD-B591-EC3DA8042C80}"/>
              </a:ext>
            </a:extLst>
          </p:cNvPr>
          <p:cNvSpPr txBox="1"/>
          <p:nvPr/>
        </p:nvSpPr>
        <p:spPr>
          <a:xfrm>
            <a:off x="162772" y="2088827"/>
            <a:ext cx="11579149" cy="707886"/>
          </a:xfrm>
          <a:prstGeom prst="rect">
            <a:avLst/>
          </a:prstGeom>
          <a:noFill/>
        </p:spPr>
        <p:txBody>
          <a:bodyPr wrap="square" rtlCol="0">
            <a:spAutoFit/>
          </a:bodyPr>
          <a:lstStyle/>
          <a:p>
            <a:r>
              <a:rPr lang="en-US" sz="2000" b="1" dirty="0"/>
              <a:t>Example: </a:t>
            </a:r>
            <a:r>
              <a:rPr lang="en-US" sz="2000" dirty="0"/>
              <a:t>Given two dimensions, reduce to one dimension, capturing the maximum data variance</a:t>
            </a:r>
          </a:p>
          <a:p>
            <a:r>
              <a:rPr lang="en-US" sz="2000" b="1" dirty="0"/>
              <a:t>Approach</a:t>
            </a:r>
            <a:r>
              <a:rPr lang="en-US" sz="2000" dirty="0"/>
              <a:t>: Rotate a line and project 2D data onto 1D line, find angle with greatest data variance.</a:t>
            </a:r>
          </a:p>
        </p:txBody>
      </p:sp>
      <p:pic>
        <p:nvPicPr>
          <p:cNvPr id="3" name="Picture 2" descr="Chart, line chart&#10;&#10;Description automatically generated">
            <a:extLst>
              <a:ext uri="{FF2B5EF4-FFF2-40B4-BE49-F238E27FC236}">
                <a16:creationId xmlns:a16="http://schemas.microsoft.com/office/drawing/2014/main" id="{7CC7DD70-DC1F-421A-B5A8-E8EBB404DA7A}"/>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242535" y="3133149"/>
            <a:ext cx="4809658" cy="2935134"/>
          </a:xfrm>
          <a:prstGeom prst="rect">
            <a:avLst/>
          </a:prstGeom>
        </p:spPr>
      </p:pic>
      <p:sp>
        <p:nvSpPr>
          <p:cNvPr id="24" name="TextBox 23">
            <a:extLst>
              <a:ext uri="{FF2B5EF4-FFF2-40B4-BE49-F238E27FC236}">
                <a16:creationId xmlns:a16="http://schemas.microsoft.com/office/drawing/2014/main" id="{7E536DEC-C566-4BB5-B204-E8A331FA1880}"/>
              </a:ext>
            </a:extLst>
          </p:cNvPr>
          <p:cNvSpPr txBox="1"/>
          <p:nvPr/>
        </p:nvSpPr>
        <p:spPr>
          <a:xfrm>
            <a:off x="-48426" y="1464"/>
            <a:ext cx="12176336" cy="954107"/>
          </a:xfrm>
          <a:prstGeom prst="rect">
            <a:avLst/>
          </a:prstGeom>
          <a:noFill/>
        </p:spPr>
        <p:txBody>
          <a:bodyPr wrap="square" rtlCol="0">
            <a:spAutoFit/>
          </a:bodyPr>
          <a:lstStyle/>
          <a:p>
            <a:pPr algn="ctr"/>
            <a:r>
              <a:rPr lang="en-US" sz="2800" b="1" dirty="0"/>
              <a:t>Principal Component Analysis (PCA): </a:t>
            </a:r>
          </a:p>
          <a:p>
            <a:pPr algn="ctr"/>
            <a:r>
              <a:rPr lang="en-US" sz="2800" b="1" dirty="0"/>
              <a:t>Reducing Data Dimensions while retaining Maximum Variance</a:t>
            </a:r>
          </a:p>
        </p:txBody>
      </p:sp>
      <p:sp>
        <p:nvSpPr>
          <p:cNvPr id="25" name="TextBox 24">
            <a:extLst>
              <a:ext uri="{FF2B5EF4-FFF2-40B4-BE49-F238E27FC236}">
                <a16:creationId xmlns:a16="http://schemas.microsoft.com/office/drawing/2014/main" id="{BFE4B9A9-2139-4BA4-AE19-3616BED2F07A}"/>
              </a:ext>
            </a:extLst>
          </p:cNvPr>
          <p:cNvSpPr txBox="1"/>
          <p:nvPr/>
        </p:nvSpPr>
        <p:spPr>
          <a:xfrm rot="19327555">
            <a:off x="720307" y="3801641"/>
            <a:ext cx="1458541" cy="369332"/>
          </a:xfrm>
          <a:prstGeom prst="rect">
            <a:avLst/>
          </a:prstGeom>
          <a:noFill/>
        </p:spPr>
        <p:txBody>
          <a:bodyPr wrap="none" rtlCol="0">
            <a:spAutoFit/>
          </a:bodyPr>
          <a:lstStyle/>
          <a:p>
            <a:r>
              <a:rPr lang="en-US" dirty="0"/>
              <a:t>1D projection</a:t>
            </a:r>
          </a:p>
        </p:txBody>
      </p:sp>
      <p:sp>
        <p:nvSpPr>
          <p:cNvPr id="26" name="TextBox 25">
            <a:extLst>
              <a:ext uri="{FF2B5EF4-FFF2-40B4-BE49-F238E27FC236}">
                <a16:creationId xmlns:a16="http://schemas.microsoft.com/office/drawing/2014/main" id="{672882D3-3F1A-4B7C-B9B6-13BD1EE5D04A}"/>
              </a:ext>
            </a:extLst>
          </p:cNvPr>
          <p:cNvSpPr txBox="1"/>
          <p:nvPr/>
        </p:nvSpPr>
        <p:spPr>
          <a:xfrm rot="19393463">
            <a:off x="2724773" y="3200498"/>
            <a:ext cx="1549399" cy="369332"/>
          </a:xfrm>
          <a:prstGeom prst="rect">
            <a:avLst/>
          </a:prstGeom>
          <a:noFill/>
        </p:spPr>
        <p:txBody>
          <a:bodyPr wrap="none" rtlCol="0">
            <a:spAutoFit/>
          </a:bodyPr>
          <a:lstStyle/>
          <a:p>
            <a:r>
              <a:rPr lang="en-US" dirty="0"/>
              <a:t>projection axis</a:t>
            </a:r>
          </a:p>
        </p:txBody>
      </p:sp>
      <p:sp>
        <p:nvSpPr>
          <p:cNvPr id="27" name="Rectangle 26">
            <a:extLst>
              <a:ext uri="{FF2B5EF4-FFF2-40B4-BE49-F238E27FC236}">
                <a16:creationId xmlns:a16="http://schemas.microsoft.com/office/drawing/2014/main" id="{2B4C7960-BE01-41A8-AAB8-203856D8EF74}"/>
              </a:ext>
            </a:extLst>
          </p:cNvPr>
          <p:cNvSpPr/>
          <p:nvPr/>
        </p:nvSpPr>
        <p:spPr>
          <a:xfrm>
            <a:off x="0" y="6565959"/>
            <a:ext cx="10010424" cy="276999"/>
          </a:xfrm>
          <a:prstGeom prst="rect">
            <a:avLst/>
          </a:prstGeom>
        </p:spPr>
        <p:txBody>
          <a:bodyPr wrap="square">
            <a:spAutoFit/>
          </a:bodyPr>
          <a:lstStyle/>
          <a:p>
            <a:r>
              <a:rPr lang="en-US" sz="1200" dirty="0"/>
              <a:t>https://scikit-learn.org/stable/modules/generated/sklearn.decomposition.PCA.html</a:t>
            </a:r>
          </a:p>
        </p:txBody>
      </p:sp>
    </p:spTree>
    <p:extLst>
      <p:ext uri="{BB962C8B-B14F-4D97-AF65-F5344CB8AC3E}">
        <p14:creationId xmlns:p14="http://schemas.microsoft.com/office/powerpoint/2010/main" val="130203620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017C980-AC52-44BC-9E27-0A15735BABAE}"/>
              </a:ext>
            </a:extLst>
          </p:cNvPr>
          <p:cNvSpPr/>
          <p:nvPr/>
        </p:nvSpPr>
        <p:spPr>
          <a:xfrm>
            <a:off x="485234" y="5630407"/>
            <a:ext cx="11509131" cy="77918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1" name="Rectangle 10">
            <a:extLst>
              <a:ext uri="{FF2B5EF4-FFF2-40B4-BE49-F238E27FC236}">
                <a16:creationId xmlns:a16="http://schemas.microsoft.com/office/drawing/2014/main" id="{12AD4E96-8E38-472D-9EEC-1FAABC032606}"/>
              </a:ext>
            </a:extLst>
          </p:cNvPr>
          <p:cNvSpPr/>
          <p:nvPr/>
        </p:nvSpPr>
        <p:spPr>
          <a:xfrm>
            <a:off x="434123" y="4016747"/>
            <a:ext cx="6044439" cy="84884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0" name="Rectangle 9">
            <a:extLst>
              <a:ext uri="{FF2B5EF4-FFF2-40B4-BE49-F238E27FC236}">
                <a16:creationId xmlns:a16="http://schemas.microsoft.com/office/drawing/2014/main" id="{656D334A-A77E-4A68-8589-D93605BEE8C9}"/>
              </a:ext>
            </a:extLst>
          </p:cNvPr>
          <p:cNvSpPr/>
          <p:nvPr/>
        </p:nvSpPr>
        <p:spPr>
          <a:xfrm>
            <a:off x="6717324" y="3076678"/>
            <a:ext cx="5249008" cy="245350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9" name="Rectangle 8">
            <a:extLst>
              <a:ext uri="{FF2B5EF4-FFF2-40B4-BE49-F238E27FC236}">
                <a16:creationId xmlns:a16="http://schemas.microsoft.com/office/drawing/2014/main" id="{48B2B2A5-FA80-400F-A667-ED5C6898C651}"/>
              </a:ext>
            </a:extLst>
          </p:cNvPr>
          <p:cNvSpPr/>
          <p:nvPr/>
        </p:nvSpPr>
        <p:spPr>
          <a:xfrm>
            <a:off x="457201" y="3072528"/>
            <a:ext cx="11509131" cy="84884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8" name="Rectangle 7">
            <a:extLst>
              <a:ext uri="{FF2B5EF4-FFF2-40B4-BE49-F238E27FC236}">
                <a16:creationId xmlns:a16="http://schemas.microsoft.com/office/drawing/2014/main" id="{D7F7F561-4598-4B3E-849B-BF133629DAE0}"/>
              </a:ext>
            </a:extLst>
          </p:cNvPr>
          <p:cNvSpPr/>
          <p:nvPr/>
        </p:nvSpPr>
        <p:spPr>
          <a:xfrm>
            <a:off x="457201" y="1846384"/>
            <a:ext cx="11509131" cy="10726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11A5C34E-522A-4E38-9B87-20791B0C21DA}"/>
              </a:ext>
            </a:extLst>
          </p:cNvPr>
          <p:cNvSpPr/>
          <p:nvPr/>
        </p:nvSpPr>
        <p:spPr>
          <a:xfrm>
            <a:off x="457201" y="694592"/>
            <a:ext cx="4349754" cy="10726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B7B03769-B560-4A73-BF4A-0FE5275949AD}"/>
              </a:ext>
            </a:extLst>
          </p:cNvPr>
          <p:cNvSpPr txBox="1"/>
          <p:nvPr/>
        </p:nvSpPr>
        <p:spPr>
          <a:xfrm>
            <a:off x="686976" y="1040616"/>
            <a:ext cx="5552824" cy="5355312"/>
          </a:xfrm>
          <a:prstGeom prst="rect">
            <a:avLst/>
          </a:prstGeom>
          <a:noFill/>
          <a:ln>
            <a:noFill/>
          </a:ln>
        </p:spPr>
        <p:txBody>
          <a:bodyPr wrap="square" rtlCol="0">
            <a:spAutoFit/>
          </a:bodyPr>
          <a:lstStyle/>
          <a:p>
            <a:r>
              <a:rPr lang="en-US" dirty="0">
                <a:solidFill>
                  <a:schemeClr val="bg1"/>
                </a:solidFill>
              </a:rPr>
              <a:t>Standardize</a:t>
            </a:r>
          </a:p>
          <a:p>
            <a:endParaRPr lang="en-US" dirty="0">
              <a:solidFill>
                <a:schemeClr val="bg1"/>
              </a:solidFill>
            </a:endParaRPr>
          </a:p>
          <a:p>
            <a:endParaRPr lang="en-US" dirty="0">
              <a:solidFill>
                <a:schemeClr val="bg1"/>
              </a:solidFill>
            </a:endParaRPr>
          </a:p>
          <a:p>
            <a:r>
              <a:rPr lang="en-US" dirty="0">
                <a:solidFill>
                  <a:schemeClr val="bg1"/>
                </a:solidFill>
              </a:rPr>
              <a:t>Calculate Covariance Matrix (CM)</a:t>
            </a: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a:p>
            <a:r>
              <a:rPr lang="en-US" dirty="0">
                <a:solidFill>
                  <a:schemeClr val="bg1"/>
                </a:solidFill>
              </a:rPr>
              <a:t> Eigenvectors and Eigenvalues of CM</a:t>
            </a:r>
          </a:p>
          <a:p>
            <a:endParaRPr lang="en-US" dirty="0">
              <a:solidFill>
                <a:schemeClr val="bg1"/>
              </a:solidFill>
            </a:endParaRPr>
          </a:p>
          <a:p>
            <a:endParaRPr lang="en-US" dirty="0">
              <a:solidFill>
                <a:schemeClr val="bg1"/>
              </a:solidFill>
            </a:endParaRPr>
          </a:p>
          <a:p>
            <a:r>
              <a:rPr lang="en-US" dirty="0">
                <a:solidFill>
                  <a:schemeClr val="bg1"/>
                </a:solidFill>
              </a:rPr>
              <a:t>Reorient features from original axis to one represented by principal components</a:t>
            </a: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a:p>
            <a:r>
              <a:rPr lang="en-US" dirty="0">
                <a:solidFill>
                  <a:schemeClr val="bg1"/>
                </a:solidFill>
              </a:rPr>
              <a:t>Multiply transposed standardized dataset by the transposed feature vector</a:t>
            </a:r>
            <a:endParaRPr lang="en-US" b="1" baseline="30000" dirty="0">
              <a:solidFill>
                <a:schemeClr val="bg1"/>
              </a:solidFill>
            </a:endParaRPr>
          </a:p>
        </p:txBody>
      </p:sp>
      <p:pic>
        <p:nvPicPr>
          <p:cNvPr id="3" name="Picture 2">
            <a:extLst>
              <a:ext uri="{FF2B5EF4-FFF2-40B4-BE49-F238E27FC236}">
                <a16:creationId xmlns:a16="http://schemas.microsoft.com/office/drawing/2014/main" id="{F9FC655F-9006-4854-946B-C870EDE1B8B3}"/>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2093447" y="961486"/>
            <a:ext cx="1948442" cy="504201"/>
          </a:xfrm>
          <a:prstGeom prst="rect">
            <a:avLst/>
          </a:prstGeom>
        </p:spPr>
      </p:pic>
      <p:pic>
        <p:nvPicPr>
          <p:cNvPr id="4" name="Picture 3">
            <a:extLst>
              <a:ext uri="{FF2B5EF4-FFF2-40B4-BE49-F238E27FC236}">
                <a16:creationId xmlns:a16="http://schemas.microsoft.com/office/drawing/2014/main" id="{9C07BC41-590B-407F-B877-75B4BA7B4EA4}"/>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4755105" y="1999866"/>
            <a:ext cx="2546647" cy="666572"/>
          </a:xfrm>
          <a:prstGeom prst="rect">
            <a:avLst/>
          </a:prstGeom>
        </p:spPr>
      </p:pic>
      <p:sp>
        <p:nvSpPr>
          <p:cNvPr id="5" name="TextBox 4">
            <a:extLst>
              <a:ext uri="{FF2B5EF4-FFF2-40B4-BE49-F238E27FC236}">
                <a16:creationId xmlns:a16="http://schemas.microsoft.com/office/drawing/2014/main" id="{599B872C-32E6-4C59-A86E-780EC7C8AB31}"/>
              </a:ext>
            </a:extLst>
          </p:cNvPr>
          <p:cNvSpPr txBox="1"/>
          <p:nvPr/>
        </p:nvSpPr>
        <p:spPr>
          <a:xfrm>
            <a:off x="7575506" y="1999866"/>
            <a:ext cx="4289987" cy="923330"/>
          </a:xfrm>
          <a:prstGeom prst="rect">
            <a:avLst/>
          </a:prstGeom>
          <a:noFill/>
        </p:spPr>
        <p:txBody>
          <a:bodyPr wrap="square" rtlCol="0">
            <a:spAutoFit/>
          </a:bodyPr>
          <a:lstStyle/>
          <a:p>
            <a:r>
              <a:rPr lang="en-US" dirty="0">
                <a:solidFill>
                  <a:schemeClr val="bg1"/>
                </a:solidFill>
              </a:rPr>
              <a:t>p x p matrix, examines covariance with all possible pairs of p. </a:t>
            </a:r>
          </a:p>
          <a:p>
            <a:r>
              <a:rPr lang="en-US" dirty="0">
                <a:solidFill>
                  <a:schemeClr val="bg1"/>
                </a:solidFill>
              </a:rPr>
              <a:t>For example 3 features = 3 x 3 matrix</a:t>
            </a:r>
          </a:p>
        </p:txBody>
      </p:sp>
      <p:sp>
        <p:nvSpPr>
          <p:cNvPr id="6" name="TextBox 5">
            <a:extLst>
              <a:ext uri="{FF2B5EF4-FFF2-40B4-BE49-F238E27FC236}">
                <a16:creationId xmlns:a16="http://schemas.microsoft.com/office/drawing/2014/main" id="{DCA63170-EDBD-412C-9DA1-C806954A856B}"/>
              </a:ext>
            </a:extLst>
          </p:cNvPr>
          <p:cNvSpPr txBox="1"/>
          <p:nvPr/>
        </p:nvSpPr>
        <p:spPr>
          <a:xfrm>
            <a:off x="6828420" y="3072528"/>
            <a:ext cx="5137911" cy="1754326"/>
          </a:xfrm>
          <a:prstGeom prst="rect">
            <a:avLst/>
          </a:prstGeom>
          <a:noFill/>
          <a:ln>
            <a:noFill/>
          </a:ln>
        </p:spPr>
        <p:txBody>
          <a:bodyPr wrap="square" rtlCol="0">
            <a:spAutoFit/>
          </a:bodyPr>
          <a:lstStyle/>
          <a:p>
            <a:r>
              <a:rPr lang="en-US" dirty="0">
                <a:solidFill>
                  <a:schemeClr val="bg1"/>
                </a:solidFill>
              </a:rPr>
              <a:t>Number of EV equal to number of matrix dimensions</a:t>
            </a:r>
          </a:p>
          <a:p>
            <a:endParaRPr lang="en-US" dirty="0">
              <a:solidFill>
                <a:schemeClr val="bg1"/>
              </a:solidFill>
            </a:endParaRPr>
          </a:p>
          <a:p>
            <a:r>
              <a:rPr lang="en-US" dirty="0">
                <a:solidFill>
                  <a:schemeClr val="bg1"/>
                </a:solidFill>
              </a:rPr>
              <a:t>Eigenvector of covariance matrix is direction of axes where the is most variation (most information). Eigenvalues are coefficients of eigenvectors; amount of variance with each principal component.</a:t>
            </a:r>
          </a:p>
        </p:txBody>
      </p:sp>
      <p:sp>
        <p:nvSpPr>
          <p:cNvPr id="13" name="Rectangle 12">
            <a:extLst>
              <a:ext uri="{FF2B5EF4-FFF2-40B4-BE49-F238E27FC236}">
                <a16:creationId xmlns:a16="http://schemas.microsoft.com/office/drawing/2014/main" id="{87412F93-57F7-442D-ABD2-C5B12668BAEA}"/>
              </a:ext>
            </a:extLst>
          </p:cNvPr>
          <p:cNvSpPr/>
          <p:nvPr/>
        </p:nvSpPr>
        <p:spPr>
          <a:xfrm>
            <a:off x="6351383" y="5807343"/>
            <a:ext cx="5503366" cy="369332"/>
          </a:xfrm>
          <a:prstGeom prst="rect">
            <a:avLst/>
          </a:prstGeom>
        </p:spPr>
        <p:txBody>
          <a:bodyPr wrap="none">
            <a:spAutoFit/>
          </a:bodyPr>
          <a:lstStyle/>
          <a:p>
            <a:r>
              <a:rPr lang="en-US" dirty="0" err="1">
                <a:solidFill>
                  <a:schemeClr val="bg1"/>
                </a:solidFill>
              </a:rPr>
              <a:t>ReducedDataSet</a:t>
            </a:r>
            <a:r>
              <a:rPr lang="en-US" dirty="0">
                <a:solidFill>
                  <a:schemeClr val="bg1"/>
                </a:solidFill>
              </a:rPr>
              <a:t>=</a:t>
            </a:r>
            <a:r>
              <a:rPr lang="en-US" dirty="0" err="1">
                <a:solidFill>
                  <a:schemeClr val="bg1"/>
                </a:solidFill>
              </a:rPr>
              <a:t>FeatureVector</a:t>
            </a:r>
            <a:r>
              <a:rPr lang="en-US" b="1" baseline="30000" dirty="0" err="1">
                <a:solidFill>
                  <a:schemeClr val="bg1"/>
                </a:solidFill>
              </a:rPr>
              <a:t>T</a:t>
            </a:r>
            <a:r>
              <a:rPr lang="en-US" dirty="0">
                <a:solidFill>
                  <a:schemeClr val="bg1"/>
                </a:solidFill>
              </a:rPr>
              <a:t> * </a:t>
            </a:r>
            <a:r>
              <a:rPr lang="en-US" dirty="0" err="1">
                <a:solidFill>
                  <a:schemeClr val="bg1"/>
                </a:solidFill>
              </a:rPr>
              <a:t>StandardizedDataSet</a:t>
            </a:r>
            <a:r>
              <a:rPr lang="en-US" b="1" baseline="30000" dirty="0" err="1">
                <a:solidFill>
                  <a:schemeClr val="bg1"/>
                </a:solidFill>
              </a:rPr>
              <a:t>T</a:t>
            </a:r>
            <a:endParaRPr lang="en-US" b="1" baseline="30000" dirty="0">
              <a:solidFill>
                <a:schemeClr val="bg1"/>
              </a:solidFill>
            </a:endParaRPr>
          </a:p>
        </p:txBody>
      </p:sp>
      <p:sp>
        <p:nvSpPr>
          <p:cNvPr id="14" name="Rectangle 13">
            <a:extLst>
              <a:ext uri="{FF2B5EF4-FFF2-40B4-BE49-F238E27FC236}">
                <a16:creationId xmlns:a16="http://schemas.microsoft.com/office/drawing/2014/main" id="{3EE3B574-E47E-4326-9DA0-6AE4183A403B}"/>
              </a:ext>
            </a:extLst>
          </p:cNvPr>
          <p:cNvSpPr/>
          <p:nvPr/>
        </p:nvSpPr>
        <p:spPr>
          <a:xfrm>
            <a:off x="75384" y="6545260"/>
            <a:ext cx="11324134" cy="307777"/>
          </a:xfrm>
          <a:prstGeom prst="rect">
            <a:avLst/>
          </a:prstGeom>
        </p:spPr>
        <p:txBody>
          <a:bodyPr wrap="square">
            <a:spAutoFit/>
          </a:bodyPr>
          <a:lstStyle/>
          <a:p>
            <a:r>
              <a:rPr lang="en-US" sz="1400" dirty="0"/>
              <a:t>https://builtin.com/data-science/step-step-explanation-principal-component-analysis</a:t>
            </a:r>
          </a:p>
        </p:txBody>
      </p:sp>
      <p:sp>
        <p:nvSpPr>
          <p:cNvPr id="15" name="Rectangle 14">
            <a:extLst>
              <a:ext uri="{FF2B5EF4-FFF2-40B4-BE49-F238E27FC236}">
                <a16:creationId xmlns:a16="http://schemas.microsoft.com/office/drawing/2014/main" id="{9A5E8F72-8343-4686-A092-D9CA86C775A4}"/>
              </a:ext>
            </a:extLst>
          </p:cNvPr>
          <p:cNvSpPr/>
          <p:nvPr/>
        </p:nvSpPr>
        <p:spPr>
          <a:xfrm>
            <a:off x="4897179" y="375906"/>
            <a:ext cx="7132850" cy="769441"/>
          </a:xfrm>
          <a:prstGeom prst="rect">
            <a:avLst/>
          </a:prstGeom>
        </p:spPr>
        <p:txBody>
          <a:bodyPr wrap="none">
            <a:spAutoFit/>
          </a:bodyPr>
          <a:lstStyle/>
          <a:p>
            <a:r>
              <a:rPr lang="en-US" sz="4400" b="1" dirty="0"/>
              <a:t>Principal Component Analysis</a:t>
            </a:r>
          </a:p>
        </p:txBody>
      </p:sp>
    </p:spTree>
    <p:extLst>
      <p:ext uri="{BB962C8B-B14F-4D97-AF65-F5344CB8AC3E}">
        <p14:creationId xmlns:p14="http://schemas.microsoft.com/office/powerpoint/2010/main" val="356422142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4764732D-8855-4AFF-A713-1E8C27FDCB40}"/>
              </a:ext>
            </a:extLst>
          </p:cNvPr>
          <p:cNvSpPr/>
          <p:nvPr/>
        </p:nvSpPr>
        <p:spPr>
          <a:xfrm>
            <a:off x="-15752" y="-1"/>
            <a:ext cx="6845181" cy="36319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CD36721C-3F39-4167-916C-8A6871F3347E}"/>
              </a:ext>
            </a:extLst>
          </p:cNvPr>
          <p:cNvSpPr/>
          <p:nvPr/>
        </p:nvSpPr>
        <p:spPr>
          <a:xfrm>
            <a:off x="196553" y="615541"/>
            <a:ext cx="12085320" cy="2923877"/>
          </a:xfrm>
          <a:prstGeom prst="rect">
            <a:avLst/>
          </a:prstGeom>
        </p:spPr>
        <p:txBody>
          <a:bodyPr wrap="square">
            <a:spAutoFit/>
          </a:bodyPr>
          <a:lstStyle/>
          <a:p>
            <a:r>
              <a:rPr lang="en-US" sz="2400" dirty="0">
                <a:solidFill>
                  <a:schemeClr val="bg1"/>
                </a:solidFill>
                <a:latin typeface="Calibri" panose="020F0502020204030204" pitchFamily="34" charset="0"/>
              </a:rPr>
              <a:t>area, </a:t>
            </a:r>
            <a:r>
              <a:rPr lang="en-US" sz="2400" dirty="0" err="1">
                <a:solidFill>
                  <a:schemeClr val="bg1"/>
                </a:solidFill>
                <a:latin typeface="Calibri" panose="020F0502020204030204" pitchFamily="34" charset="0"/>
              </a:rPr>
              <a:t>aspectRatio</a:t>
            </a:r>
            <a:r>
              <a:rPr lang="en-US" sz="2400" dirty="0">
                <a:solidFill>
                  <a:schemeClr val="bg1"/>
                </a:solidFill>
                <a:latin typeface="Calibri" panose="020F0502020204030204" pitchFamily="34" charset="0"/>
              </a:rPr>
              <a:t>, texture, solidity</a:t>
            </a:r>
          </a:p>
          <a:p>
            <a:pPr>
              <a:tabLst>
                <a:tab pos="7032625" algn="l"/>
              </a:tabLst>
            </a:pPr>
            <a:r>
              <a:rPr lang="en-US" sz="2000" dirty="0" err="1">
                <a:solidFill>
                  <a:schemeClr val="bg1"/>
                </a:solidFill>
                <a:latin typeface="Calibri" panose="020F0502020204030204" pitchFamily="34" charset="0"/>
              </a:rPr>
              <a:t>eMajor</a:t>
            </a:r>
            <a:r>
              <a:rPr lang="en-US" sz="2000" dirty="0">
                <a:solidFill>
                  <a:schemeClr val="bg1"/>
                </a:solidFill>
                <a:latin typeface="Calibri" panose="020F0502020204030204" pitchFamily="34" charset="0"/>
              </a:rPr>
              <a:t>, </a:t>
            </a:r>
            <a:r>
              <a:rPr lang="en-US" sz="2000" dirty="0" err="1">
                <a:solidFill>
                  <a:schemeClr val="bg1"/>
                </a:solidFill>
                <a:latin typeface="Calibri" panose="020F0502020204030204" pitchFamily="34" charset="0"/>
              </a:rPr>
              <a:t>eMinor</a:t>
            </a:r>
            <a:r>
              <a:rPr lang="en-US" sz="2000" dirty="0">
                <a:solidFill>
                  <a:schemeClr val="bg1"/>
                </a:solidFill>
                <a:latin typeface="Calibri" panose="020F0502020204030204" pitchFamily="34" charset="0"/>
              </a:rPr>
              <a:t>, </a:t>
            </a:r>
            <a:r>
              <a:rPr lang="en-US" sz="2000" dirty="0" err="1">
                <a:solidFill>
                  <a:schemeClr val="bg1"/>
                </a:solidFill>
                <a:latin typeface="Calibri" panose="020F0502020204030204" pitchFamily="34" charset="0"/>
              </a:rPr>
              <a:t>contourLen</a:t>
            </a:r>
            <a:r>
              <a:rPr lang="en-US" sz="2000" dirty="0">
                <a:solidFill>
                  <a:schemeClr val="bg1"/>
                </a:solidFill>
                <a:latin typeface="Calibri" panose="020F0502020204030204" pitchFamily="34" charset="0"/>
              </a:rPr>
              <a:t>, perimeter, radius, mean, std</a:t>
            </a:r>
          </a:p>
          <a:p>
            <a:r>
              <a:rPr lang="en-US" sz="2800" dirty="0">
                <a:solidFill>
                  <a:schemeClr val="bg1"/>
                </a:solidFill>
                <a:latin typeface="Calibri" panose="020F0502020204030204" pitchFamily="34" charset="0"/>
              </a:rPr>
              <a:t>hu_0... hu_6   	HU MOMENTS</a:t>
            </a:r>
          </a:p>
          <a:p>
            <a:r>
              <a:rPr lang="en-US" sz="2800" dirty="0">
                <a:solidFill>
                  <a:schemeClr val="bg1"/>
                </a:solidFill>
                <a:latin typeface="Calibri" panose="020F0502020204030204" pitchFamily="34" charset="0"/>
              </a:rPr>
              <a:t>zer_0...zer_24  	ZERNIKE MOMENTS</a:t>
            </a:r>
          </a:p>
          <a:p>
            <a:r>
              <a:rPr lang="en-US" sz="2800" dirty="0">
                <a:solidFill>
                  <a:schemeClr val="bg1"/>
                </a:solidFill>
                <a:latin typeface="Calibri" panose="020F0502020204030204" pitchFamily="34" charset="0"/>
              </a:rPr>
              <a:t>har_0...har_11 	HARALICK FEATURES</a:t>
            </a:r>
          </a:p>
          <a:p>
            <a:r>
              <a:rPr lang="en-US" sz="2800" dirty="0">
                <a:solidFill>
                  <a:schemeClr val="bg1"/>
                </a:solidFill>
                <a:latin typeface="Calibri" panose="020F0502020204030204" pitchFamily="34" charset="0"/>
              </a:rPr>
              <a:t>gray_0...gray_4 	GRAYSCALE HISTOGRAM</a:t>
            </a:r>
          </a:p>
          <a:p>
            <a:r>
              <a:rPr lang="en-US" sz="2800" dirty="0">
                <a:solidFill>
                  <a:schemeClr val="bg1"/>
                </a:solidFill>
                <a:latin typeface="Calibri" panose="020F0502020204030204" pitchFamily="34" charset="0"/>
              </a:rPr>
              <a:t>lbp_0... lbp_7 	LOCAL BINARY PATTERNS</a:t>
            </a:r>
          </a:p>
        </p:txBody>
      </p:sp>
      <p:sp>
        <p:nvSpPr>
          <p:cNvPr id="5" name="Rectangle 4">
            <a:extLst>
              <a:ext uri="{FF2B5EF4-FFF2-40B4-BE49-F238E27FC236}">
                <a16:creationId xmlns:a16="http://schemas.microsoft.com/office/drawing/2014/main" id="{F2AFD3B8-04A6-4F1D-A075-5B0FB5B9C342}"/>
              </a:ext>
            </a:extLst>
          </p:cNvPr>
          <p:cNvSpPr/>
          <p:nvPr/>
        </p:nvSpPr>
        <p:spPr>
          <a:xfrm>
            <a:off x="-17815" y="4447924"/>
            <a:ext cx="6971056" cy="1200329"/>
          </a:xfrm>
          <a:prstGeom prst="rect">
            <a:avLst/>
          </a:prstGeom>
        </p:spPr>
        <p:txBody>
          <a:bodyPr wrap="square">
            <a:spAutoFit/>
          </a:bodyPr>
          <a:lstStyle/>
          <a:p>
            <a:pPr algn="ctr"/>
            <a:r>
              <a:rPr lang="en-US" sz="3600" u="sng" dirty="0"/>
              <a:t>Image Moments </a:t>
            </a:r>
            <a:r>
              <a:rPr lang="en-US" sz="3600" dirty="0"/>
              <a:t>are position-weighted sum of intensity</a:t>
            </a:r>
          </a:p>
        </p:txBody>
      </p:sp>
      <p:pic>
        <p:nvPicPr>
          <p:cNvPr id="2" name="Picture 1">
            <a:extLst>
              <a:ext uri="{FF2B5EF4-FFF2-40B4-BE49-F238E27FC236}">
                <a16:creationId xmlns:a16="http://schemas.microsoft.com/office/drawing/2014/main" id="{A37457F1-E544-412C-B263-6B919386EC41}"/>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7513912" y="544310"/>
            <a:ext cx="2994115" cy="1274079"/>
          </a:xfrm>
          <a:prstGeom prst="rect">
            <a:avLst/>
          </a:prstGeom>
        </p:spPr>
      </p:pic>
      <p:sp>
        <p:nvSpPr>
          <p:cNvPr id="3" name="TextBox 2">
            <a:extLst>
              <a:ext uri="{FF2B5EF4-FFF2-40B4-BE49-F238E27FC236}">
                <a16:creationId xmlns:a16="http://schemas.microsoft.com/office/drawing/2014/main" id="{EB1EEFC4-B3CA-41BE-8A76-5A0DDFE68577}"/>
              </a:ext>
            </a:extLst>
          </p:cNvPr>
          <p:cNvSpPr txBox="1"/>
          <p:nvPr/>
        </p:nvSpPr>
        <p:spPr>
          <a:xfrm>
            <a:off x="7532546" y="343383"/>
            <a:ext cx="3400867" cy="379591"/>
          </a:xfrm>
          <a:prstGeom prst="rect">
            <a:avLst/>
          </a:prstGeom>
          <a:noFill/>
        </p:spPr>
        <p:txBody>
          <a:bodyPr wrap="none" rtlCol="0">
            <a:spAutoFit/>
          </a:bodyPr>
          <a:lstStyle/>
          <a:p>
            <a:r>
              <a:rPr lang="en-US" sz="2800" b="1" baseline="-25000" dirty="0"/>
              <a:t>Simplest Moment, sum all pixels</a:t>
            </a:r>
          </a:p>
        </p:txBody>
      </p:sp>
      <p:pic>
        <p:nvPicPr>
          <p:cNvPr id="6" name="Picture 5">
            <a:extLst>
              <a:ext uri="{FF2B5EF4-FFF2-40B4-BE49-F238E27FC236}">
                <a16:creationId xmlns:a16="http://schemas.microsoft.com/office/drawing/2014/main" id="{37C88420-13AA-4DB4-BD24-F69CC9D3F31F}"/>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7596498" y="2038665"/>
            <a:ext cx="3589228" cy="1076769"/>
          </a:xfrm>
          <a:prstGeom prst="rect">
            <a:avLst/>
          </a:prstGeom>
        </p:spPr>
      </p:pic>
      <p:sp>
        <p:nvSpPr>
          <p:cNvPr id="7" name="TextBox 6">
            <a:extLst>
              <a:ext uri="{FF2B5EF4-FFF2-40B4-BE49-F238E27FC236}">
                <a16:creationId xmlns:a16="http://schemas.microsoft.com/office/drawing/2014/main" id="{00EC1132-FDFE-4E25-BB08-252447573CBD}"/>
              </a:ext>
            </a:extLst>
          </p:cNvPr>
          <p:cNvSpPr txBox="1"/>
          <p:nvPr/>
        </p:nvSpPr>
        <p:spPr>
          <a:xfrm>
            <a:off x="7426682" y="1744416"/>
            <a:ext cx="4185248" cy="338554"/>
          </a:xfrm>
          <a:prstGeom prst="rect">
            <a:avLst/>
          </a:prstGeom>
          <a:noFill/>
        </p:spPr>
        <p:txBody>
          <a:bodyPr wrap="none" rtlCol="0">
            <a:spAutoFit/>
          </a:bodyPr>
          <a:lstStyle/>
          <a:p>
            <a:r>
              <a:rPr lang="en-US" sz="2400" b="1" baseline="-25000" dirty="0"/>
              <a:t>Complex Moment, </a:t>
            </a:r>
            <a:r>
              <a:rPr lang="en-US" sz="2400" b="1" i="1" baseline="-25000" dirty="0" err="1"/>
              <a:t>i</a:t>
            </a:r>
            <a:r>
              <a:rPr lang="en-US" sz="2400" b="1" baseline="-25000" dirty="0"/>
              <a:t> and</a:t>
            </a:r>
            <a:r>
              <a:rPr lang="en-US" sz="2400" b="1" i="1" baseline="-25000" dirty="0"/>
              <a:t> j </a:t>
            </a:r>
            <a:r>
              <a:rPr lang="en-US" sz="2400" b="1" baseline="-25000" dirty="0"/>
              <a:t>are integers (0,1,2,...)</a:t>
            </a:r>
          </a:p>
        </p:txBody>
      </p:sp>
      <p:pic>
        <p:nvPicPr>
          <p:cNvPr id="8" name="Picture 7">
            <a:extLst>
              <a:ext uri="{FF2B5EF4-FFF2-40B4-BE49-F238E27FC236}">
                <a16:creationId xmlns:a16="http://schemas.microsoft.com/office/drawing/2014/main" id="{E1F0616D-167A-4692-B327-E4B8778C62DE}"/>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7474467" y="3533653"/>
            <a:ext cx="1277527" cy="1317038"/>
          </a:xfrm>
          <a:prstGeom prst="rect">
            <a:avLst/>
          </a:prstGeom>
        </p:spPr>
      </p:pic>
      <p:sp>
        <p:nvSpPr>
          <p:cNvPr id="9" name="TextBox 8">
            <a:extLst>
              <a:ext uri="{FF2B5EF4-FFF2-40B4-BE49-F238E27FC236}">
                <a16:creationId xmlns:a16="http://schemas.microsoft.com/office/drawing/2014/main" id="{B79F11C8-B19A-4B16-8CFA-79941E080888}"/>
              </a:ext>
            </a:extLst>
          </p:cNvPr>
          <p:cNvSpPr txBox="1"/>
          <p:nvPr/>
        </p:nvSpPr>
        <p:spPr>
          <a:xfrm>
            <a:off x="8888939" y="3778416"/>
            <a:ext cx="2521844" cy="369332"/>
          </a:xfrm>
          <a:prstGeom prst="rect">
            <a:avLst/>
          </a:prstGeom>
          <a:noFill/>
        </p:spPr>
        <p:txBody>
          <a:bodyPr wrap="none" rtlCol="0">
            <a:spAutoFit/>
          </a:bodyPr>
          <a:lstStyle/>
          <a:p>
            <a:r>
              <a:rPr lang="en-US" dirty="0"/>
              <a:t>M</a:t>
            </a:r>
            <a:r>
              <a:rPr lang="en-US" baseline="-25000" dirty="0"/>
              <a:t>10 </a:t>
            </a:r>
            <a:r>
              <a:rPr lang="en-US" dirty="0"/>
              <a:t>= x</a:t>
            </a:r>
            <a:r>
              <a:rPr lang="en-US" baseline="30000" dirty="0"/>
              <a:t>1</a:t>
            </a:r>
            <a:r>
              <a:rPr lang="en-US" dirty="0"/>
              <a:t>y</a:t>
            </a:r>
            <a:r>
              <a:rPr lang="en-US" baseline="30000" dirty="0"/>
              <a:t>0</a:t>
            </a:r>
            <a:r>
              <a:rPr lang="en-US" dirty="0"/>
              <a:t> *</a:t>
            </a:r>
            <a:r>
              <a:rPr lang="en-US" i="1" dirty="0"/>
              <a:t>I</a:t>
            </a:r>
            <a:r>
              <a:rPr lang="en-US" dirty="0"/>
              <a:t>(</a:t>
            </a:r>
            <a:r>
              <a:rPr lang="en-US" dirty="0" err="1"/>
              <a:t>x,y</a:t>
            </a:r>
            <a:r>
              <a:rPr lang="en-US" dirty="0"/>
              <a:t>)=x*</a:t>
            </a:r>
            <a:r>
              <a:rPr lang="en-US" i="1" dirty="0"/>
              <a:t>I</a:t>
            </a:r>
            <a:r>
              <a:rPr lang="en-US" dirty="0"/>
              <a:t>(</a:t>
            </a:r>
            <a:r>
              <a:rPr lang="en-US" dirty="0" err="1"/>
              <a:t>x,y</a:t>
            </a:r>
            <a:r>
              <a:rPr lang="en-US" dirty="0"/>
              <a:t>)</a:t>
            </a:r>
          </a:p>
        </p:txBody>
      </p:sp>
      <p:sp>
        <p:nvSpPr>
          <p:cNvPr id="10" name="Rectangle 9">
            <a:extLst>
              <a:ext uri="{FF2B5EF4-FFF2-40B4-BE49-F238E27FC236}">
                <a16:creationId xmlns:a16="http://schemas.microsoft.com/office/drawing/2014/main" id="{A71B588C-EF07-41D0-ADED-613D31DCF2D6}"/>
              </a:ext>
            </a:extLst>
          </p:cNvPr>
          <p:cNvSpPr/>
          <p:nvPr/>
        </p:nvSpPr>
        <p:spPr>
          <a:xfrm>
            <a:off x="7513912" y="3043340"/>
            <a:ext cx="3726854" cy="420628"/>
          </a:xfrm>
          <a:prstGeom prst="rect">
            <a:avLst/>
          </a:prstGeom>
        </p:spPr>
        <p:txBody>
          <a:bodyPr wrap="none">
            <a:spAutoFit/>
          </a:bodyPr>
          <a:lstStyle/>
          <a:p>
            <a:pPr algn="ctr"/>
            <a:r>
              <a:rPr lang="en-US" sz="3200" b="1" baseline="-25000" dirty="0"/>
              <a:t>First Moment is Center of Mass</a:t>
            </a:r>
          </a:p>
        </p:txBody>
      </p:sp>
      <p:pic>
        <p:nvPicPr>
          <p:cNvPr id="11" name="Picture 10">
            <a:extLst>
              <a:ext uri="{FF2B5EF4-FFF2-40B4-BE49-F238E27FC236}">
                <a16:creationId xmlns:a16="http://schemas.microsoft.com/office/drawing/2014/main" id="{5982D1AF-9315-43BF-8C81-FA1CF950341C}"/>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7404091" y="5344274"/>
            <a:ext cx="4474501" cy="1078959"/>
          </a:xfrm>
          <a:prstGeom prst="rect">
            <a:avLst/>
          </a:prstGeom>
        </p:spPr>
      </p:pic>
      <p:sp>
        <p:nvSpPr>
          <p:cNvPr id="12" name="Rectangle 11">
            <a:extLst>
              <a:ext uri="{FF2B5EF4-FFF2-40B4-BE49-F238E27FC236}">
                <a16:creationId xmlns:a16="http://schemas.microsoft.com/office/drawing/2014/main" id="{98ABC619-74E1-494C-BDDC-09EDC73FF638}"/>
              </a:ext>
            </a:extLst>
          </p:cNvPr>
          <p:cNvSpPr/>
          <p:nvPr/>
        </p:nvSpPr>
        <p:spPr>
          <a:xfrm>
            <a:off x="6953241" y="4963710"/>
            <a:ext cx="4767523" cy="1733808"/>
          </a:xfrm>
          <a:prstGeom prst="rect">
            <a:avLst/>
          </a:prstGeom>
        </p:spPr>
        <p:txBody>
          <a:bodyPr wrap="none">
            <a:spAutoFit/>
          </a:bodyPr>
          <a:lstStyle/>
          <a:p>
            <a:pPr algn="ctr"/>
            <a:r>
              <a:rPr lang="en-US" sz="3200" b="1" baseline="-25000" dirty="0"/>
              <a:t>Central Moments subtract off centroid...</a:t>
            </a:r>
          </a:p>
          <a:p>
            <a:pPr algn="ctr"/>
            <a:endParaRPr lang="en-US" sz="3200" b="1" baseline="-25000" dirty="0"/>
          </a:p>
          <a:p>
            <a:pPr algn="ctr"/>
            <a:endParaRPr lang="en-US" sz="3200" b="1" baseline="-25000" dirty="0"/>
          </a:p>
          <a:p>
            <a:pPr algn="ctr"/>
            <a:endParaRPr lang="en-US" sz="3200" b="1" baseline="-25000" dirty="0"/>
          </a:p>
          <a:p>
            <a:pPr algn="ctr"/>
            <a:r>
              <a:rPr lang="en-US" sz="3200" b="1" baseline="-25000" dirty="0"/>
              <a:t>which makes them </a:t>
            </a:r>
            <a:r>
              <a:rPr lang="en-US" sz="3200" b="1" i="1" baseline="-25000" dirty="0"/>
              <a:t>translation invariant</a:t>
            </a:r>
          </a:p>
        </p:txBody>
      </p:sp>
      <p:sp>
        <p:nvSpPr>
          <p:cNvPr id="14" name="TextBox 13">
            <a:extLst>
              <a:ext uri="{FF2B5EF4-FFF2-40B4-BE49-F238E27FC236}">
                <a16:creationId xmlns:a16="http://schemas.microsoft.com/office/drawing/2014/main" id="{E26BFD84-6B49-4F9C-B0A1-EC8BD1FD4386}"/>
              </a:ext>
            </a:extLst>
          </p:cNvPr>
          <p:cNvSpPr txBox="1"/>
          <p:nvPr/>
        </p:nvSpPr>
        <p:spPr>
          <a:xfrm>
            <a:off x="2217642" y="-1"/>
            <a:ext cx="2053126" cy="646331"/>
          </a:xfrm>
          <a:prstGeom prst="rect">
            <a:avLst/>
          </a:prstGeom>
          <a:noFill/>
        </p:spPr>
        <p:txBody>
          <a:bodyPr wrap="none" rtlCol="0">
            <a:spAutoFit/>
          </a:bodyPr>
          <a:lstStyle/>
          <a:p>
            <a:r>
              <a:rPr lang="en-US" sz="3600" u="sng" dirty="0">
                <a:solidFill>
                  <a:schemeClr val="bg1"/>
                </a:solidFill>
              </a:rPr>
              <a:t>FEATURES</a:t>
            </a:r>
          </a:p>
        </p:txBody>
      </p:sp>
      <p:sp>
        <p:nvSpPr>
          <p:cNvPr id="15" name="TextBox 14">
            <a:extLst>
              <a:ext uri="{FF2B5EF4-FFF2-40B4-BE49-F238E27FC236}">
                <a16:creationId xmlns:a16="http://schemas.microsoft.com/office/drawing/2014/main" id="{2F9ED5EE-493D-45E8-A52E-3EEE1C84582F}"/>
              </a:ext>
            </a:extLst>
          </p:cNvPr>
          <p:cNvSpPr txBox="1"/>
          <p:nvPr/>
        </p:nvSpPr>
        <p:spPr>
          <a:xfrm>
            <a:off x="8982498" y="4198020"/>
            <a:ext cx="2526654" cy="369332"/>
          </a:xfrm>
          <a:prstGeom prst="rect">
            <a:avLst/>
          </a:prstGeom>
          <a:noFill/>
        </p:spPr>
        <p:txBody>
          <a:bodyPr wrap="none" rtlCol="0">
            <a:spAutoFit/>
          </a:bodyPr>
          <a:lstStyle/>
          <a:p>
            <a:r>
              <a:rPr lang="en-US" dirty="0"/>
              <a:t>M</a:t>
            </a:r>
            <a:r>
              <a:rPr lang="en-US" baseline="-25000" dirty="0"/>
              <a:t>01 </a:t>
            </a:r>
            <a:r>
              <a:rPr lang="en-US" dirty="0"/>
              <a:t>= x</a:t>
            </a:r>
            <a:r>
              <a:rPr lang="en-US" baseline="30000" dirty="0"/>
              <a:t>0</a:t>
            </a:r>
            <a:r>
              <a:rPr lang="en-US" dirty="0"/>
              <a:t>y</a:t>
            </a:r>
            <a:r>
              <a:rPr lang="en-US" baseline="30000" dirty="0"/>
              <a:t>1</a:t>
            </a:r>
            <a:r>
              <a:rPr lang="en-US" dirty="0"/>
              <a:t> *</a:t>
            </a:r>
            <a:r>
              <a:rPr lang="en-US" i="1" dirty="0"/>
              <a:t>I</a:t>
            </a:r>
            <a:r>
              <a:rPr lang="en-US" dirty="0"/>
              <a:t>(</a:t>
            </a:r>
            <a:r>
              <a:rPr lang="en-US" dirty="0" err="1"/>
              <a:t>x,y</a:t>
            </a:r>
            <a:r>
              <a:rPr lang="en-US" dirty="0"/>
              <a:t>)=y*</a:t>
            </a:r>
            <a:r>
              <a:rPr lang="en-US" i="1" dirty="0"/>
              <a:t>I</a:t>
            </a:r>
            <a:r>
              <a:rPr lang="en-US" dirty="0"/>
              <a:t>(</a:t>
            </a:r>
            <a:r>
              <a:rPr lang="en-US" dirty="0" err="1"/>
              <a:t>x,y</a:t>
            </a:r>
            <a:r>
              <a:rPr lang="en-US" dirty="0"/>
              <a:t>)</a:t>
            </a:r>
          </a:p>
        </p:txBody>
      </p:sp>
      <p:sp>
        <p:nvSpPr>
          <p:cNvPr id="16" name="TextBox 15">
            <a:extLst>
              <a:ext uri="{FF2B5EF4-FFF2-40B4-BE49-F238E27FC236}">
                <a16:creationId xmlns:a16="http://schemas.microsoft.com/office/drawing/2014/main" id="{D48E8514-5318-484B-BFE6-F8881D621422}"/>
              </a:ext>
            </a:extLst>
          </p:cNvPr>
          <p:cNvSpPr txBox="1"/>
          <p:nvPr/>
        </p:nvSpPr>
        <p:spPr>
          <a:xfrm>
            <a:off x="6875352" y="804490"/>
            <a:ext cx="643125" cy="5509200"/>
          </a:xfrm>
          <a:prstGeom prst="rect">
            <a:avLst/>
          </a:prstGeom>
          <a:noFill/>
        </p:spPr>
        <p:txBody>
          <a:bodyPr wrap="none" rtlCol="0">
            <a:spAutoFit/>
          </a:bodyPr>
          <a:lstStyle/>
          <a:p>
            <a:r>
              <a:rPr lang="en-US" sz="3200" dirty="0"/>
              <a:t>(1)</a:t>
            </a:r>
          </a:p>
          <a:p>
            <a:endParaRPr lang="en-US" sz="3200" dirty="0"/>
          </a:p>
          <a:p>
            <a:endParaRPr lang="en-US" sz="3200" dirty="0"/>
          </a:p>
          <a:p>
            <a:r>
              <a:rPr lang="en-US" sz="3200" dirty="0"/>
              <a:t>(2)</a:t>
            </a:r>
          </a:p>
          <a:p>
            <a:endParaRPr lang="en-US" sz="3200" dirty="0"/>
          </a:p>
          <a:p>
            <a:endParaRPr lang="en-US" sz="3200" dirty="0"/>
          </a:p>
          <a:p>
            <a:r>
              <a:rPr lang="en-US" sz="3200" dirty="0"/>
              <a:t>(3)</a:t>
            </a:r>
          </a:p>
          <a:p>
            <a:r>
              <a:rPr lang="en-US" sz="3200" dirty="0"/>
              <a:t>(4)</a:t>
            </a:r>
          </a:p>
          <a:p>
            <a:endParaRPr lang="en-US" sz="3200" dirty="0"/>
          </a:p>
          <a:p>
            <a:endParaRPr lang="en-US" sz="3200" dirty="0"/>
          </a:p>
          <a:p>
            <a:r>
              <a:rPr lang="en-US" sz="3200" dirty="0"/>
              <a:t>(5)</a:t>
            </a:r>
          </a:p>
        </p:txBody>
      </p:sp>
    </p:spTree>
    <p:extLst>
      <p:ext uri="{BB962C8B-B14F-4D97-AF65-F5344CB8AC3E}">
        <p14:creationId xmlns:p14="http://schemas.microsoft.com/office/powerpoint/2010/main" val="391711493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FAE4B5A-1EF0-4BED-8593-A16107C41518}"/>
              </a:ext>
            </a:extLst>
          </p:cNvPr>
          <p:cNvSpPr/>
          <p:nvPr/>
        </p:nvSpPr>
        <p:spPr>
          <a:xfrm>
            <a:off x="1074420" y="541496"/>
            <a:ext cx="10043160" cy="923330"/>
          </a:xfrm>
          <a:prstGeom prst="rect">
            <a:avLst/>
          </a:prstGeom>
        </p:spPr>
        <p:txBody>
          <a:bodyPr wrap="square">
            <a:spAutoFit/>
          </a:bodyPr>
          <a:lstStyle/>
          <a:p>
            <a:r>
              <a:rPr lang="en-US" dirty="0"/>
              <a:t>Hu Moments (Hu moment invariants ) are a set of 7 numbers calculated using central moments that are invariant to image transformations. The first 6 moments have been proved to be invariant to translation, scale, and rotation, and reflection.</a:t>
            </a:r>
          </a:p>
        </p:txBody>
      </p:sp>
      <p:sp>
        <p:nvSpPr>
          <p:cNvPr id="3" name="Rectangle 2">
            <a:extLst>
              <a:ext uri="{FF2B5EF4-FFF2-40B4-BE49-F238E27FC236}">
                <a16:creationId xmlns:a16="http://schemas.microsoft.com/office/drawing/2014/main" id="{518AF4E5-9098-4A3A-A8A1-CAE33EE4B888}"/>
              </a:ext>
            </a:extLst>
          </p:cNvPr>
          <p:cNvSpPr/>
          <p:nvPr/>
        </p:nvSpPr>
        <p:spPr>
          <a:xfrm>
            <a:off x="87951" y="6488668"/>
            <a:ext cx="11811000" cy="369332"/>
          </a:xfrm>
          <a:prstGeom prst="rect">
            <a:avLst/>
          </a:prstGeom>
        </p:spPr>
        <p:txBody>
          <a:bodyPr wrap="square">
            <a:spAutoFit/>
          </a:bodyPr>
          <a:lstStyle/>
          <a:p>
            <a:r>
              <a:rPr lang="en-US" dirty="0"/>
              <a:t>https://www.learnopencv.com/shape-matching-using-hu-moments-c-python/</a:t>
            </a:r>
          </a:p>
        </p:txBody>
      </p:sp>
      <p:sp>
        <p:nvSpPr>
          <p:cNvPr id="4" name="Rectangle 3">
            <a:extLst>
              <a:ext uri="{FF2B5EF4-FFF2-40B4-BE49-F238E27FC236}">
                <a16:creationId xmlns:a16="http://schemas.microsoft.com/office/drawing/2014/main" id="{15BF14C8-C0D7-4743-A529-ED092FF1966C}"/>
              </a:ext>
            </a:extLst>
          </p:cNvPr>
          <p:cNvSpPr/>
          <p:nvPr/>
        </p:nvSpPr>
        <p:spPr>
          <a:xfrm>
            <a:off x="3521349" y="4841146"/>
            <a:ext cx="4767587" cy="369332"/>
          </a:xfrm>
          <a:prstGeom prst="rect">
            <a:avLst/>
          </a:prstGeom>
        </p:spPr>
        <p:txBody>
          <a:bodyPr wrap="none">
            <a:spAutoFit/>
          </a:bodyPr>
          <a:lstStyle/>
          <a:p>
            <a:r>
              <a:rPr lang="en-US" dirty="0" err="1"/>
              <a:t>huMoments</a:t>
            </a:r>
            <a:r>
              <a:rPr lang="en-US" dirty="0"/>
              <a:t> = -</a:t>
            </a:r>
            <a:r>
              <a:rPr lang="en-US" dirty="0" err="1"/>
              <a:t>np.sign</a:t>
            </a:r>
            <a:r>
              <a:rPr lang="en-US" dirty="0"/>
              <a:t>(hu)*np.log10(</a:t>
            </a:r>
            <a:r>
              <a:rPr lang="en-US" dirty="0" err="1"/>
              <a:t>np.abs</a:t>
            </a:r>
            <a:r>
              <a:rPr lang="en-US" dirty="0"/>
              <a:t>(hu))</a:t>
            </a:r>
          </a:p>
        </p:txBody>
      </p:sp>
      <p:pic>
        <p:nvPicPr>
          <p:cNvPr id="6" name="Picture 5">
            <a:extLst>
              <a:ext uri="{FF2B5EF4-FFF2-40B4-BE49-F238E27FC236}">
                <a16:creationId xmlns:a16="http://schemas.microsoft.com/office/drawing/2014/main" id="{1FA618F6-9E00-41AE-A846-E62B9678F29A}"/>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1811709" y="1581815"/>
            <a:ext cx="2554814" cy="2964547"/>
          </a:xfrm>
          <a:prstGeom prst="rect">
            <a:avLst/>
          </a:prstGeom>
        </p:spPr>
      </p:pic>
      <p:pic>
        <p:nvPicPr>
          <p:cNvPr id="7" name="Picture 6">
            <a:extLst>
              <a:ext uri="{FF2B5EF4-FFF2-40B4-BE49-F238E27FC236}">
                <a16:creationId xmlns:a16="http://schemas.microsoft.com/office/drawing/2014/main" id="{A1064E7F-9F5C-433C-B188-A26CD9B84BA9}"/>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7349384" y="1581815"/>
            <a:ext cx="2033899" cy="3076636"/>
          </a:xfrm>
          <a:prstGeom prst="rect">
            <a:avLst/>
          </a:prstGeom>
        </p:spPr>
      </p:pic>
      <p:sp>
        <p:nvSpPr>
          <p:cNvPr id="8" name="TextBox 7">
            <a:extLst>
              <a:ext uri="{FF2B5EF4-FFF2-40B4-BE49-F238E27FC236}">
                <a16:creationId xmlns:a16="http://schemas.microsoft.com/office/drawing/2014/main" id="{7815EA1C-ACCF-4AAF-B8CD-CC61DEEEBB79}"/>
              </a:ext>
            </a:extLst>
          </p:cNvPr>
          <p:cNvSpPr txBox="1"/>
          <p:nvPr/>
        </p:nvSpPr>
        <p:spPr>
          <a:xfrm>
            <a:off x="4896280" y="0"/>
            <a:ext cx="2399439" cy="584775"/>
          </a:xfrm>
          <a:prstGeom prst="rect">
            <a:avLst/>
          </a:prstGeom>
          <a:noFill/>
        </p:spPr>
        <p:txBody>
          <a:bodyPr wrap="none" rtlCol="0">
            <a:spAutoFit/>
          </a:bodyPr>
          <a:lstStyle/>
          <a:p>
            <a:r>
              <a:rPr lang="en-US" sz="3200" b="1" dirty="0"/>
              <a:t>Hu Moments</a:t>
            </a:r>
          </a:p>
        </p:txBody>
      </p:sp>
    </p:spTree>
    <p:extLst>
      <p:ext uri="{BB962C8B-B14F-4D97-AF65-F5344CB8AC3E}">
        <p14:creationId xmlns:p14="http://schemas.microsoft.com/office/powerpoint/2010/main" val="65730224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A171BC1-A0E1-4B22-85F5-3ADDE76068DF}"/>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495657" y="1931350"/>
            <a:ext cx="11066804" cy="4674550"/>
          </a:xfrm>
          <a:prstGeom prst="rect">
            <a:avLst/>
          </a:prstGeom>
        </p:spPr>
      </p:pic>
      <p:sp>
        <p:nvSpPr>
          <p:cNvPr id="4" name="Rectangle 3">
            <a:extLst>
              <a:ext uri="{FF2B5EF4-FFF2-40B4-BE49-F238E27FC236}">
                <a16:creationId xmlns:a16="http://schemas.microsoft.com/office/drawing/2014/main" id="{876AD07B-3222-4688-A26D-7030D0A6B5C2}"/>
              </a:ext>
            </a:extLst>
          </p:cNvPr>
          <p:cNvSpPr/>
          <p:nvPr/>
        </p:nvSpPr>
        <p:spPr>
          <a:xfrm>
            <a:off x="8207768" y="6544216"/>
            <a:ext cx="3984232" cy="369332"/>
          </a:xfrm>
          <a:prstGeom prst="rect">
            <a:avLst/>
          </a:prstGeom>
        </p:spPr>
        <p:txBody>
          <a:bodyPr wrap="none">
            <a:spAutoFit/>
          </a:bodyPr>
          <a:lstStyle/>
          <a:p>
            <a:r>
              <a:rPr lang="en-US" dirty="0"/>
              <a:t>https://slideplayer.com/slide/15946917/</a:t>
            </a:r>
          </a:p>
        </p:txBody>
      </p:sp>
      <p:pic>
        <p:nvPicPr>
          <p:cNvPr id="6" name="Picture 5">
            <a:extLst>
              <a:ext uri="{FF2B5EF4-FFF2-40B4-BE49-F238E27FC236}">
                <a16:creationId xmlns:a16="http://schemas.microsoft.com/office/drawing/2014/main" id="{06034426-F665-41BD-A95A-501965E7850C}"/>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3937862" y="0"/>
            <a:ext cx="4316275" cy="1931350"/>
          </a:xfrm>
          <a:prstGeom prst="rect">
            <a:avLst/>
          </a:prstGeom>
        </p:spPr>
      </p:pic>
    </p:spTree>
    <p:extLst>
      <p:ext uri="{BB962C8B-B14F-4D97-AF65-F5344CB8AC3E}">
        <p14:creationId xmlns:p14="http://schemas.microsoft.com/office/powerpoint/2010/main" val="10390326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5715" y="282780"/>
            <a:ext cx="8229600" cy="1143000"/>
          </a:xfrm>
        </p:spPr>
        <p:txBody>
          <a:bodyPr>
            <a:normAutofit fontScale="90000"/>
          </a:bodyPr>
          <a:lstStyle/>
          <a:p>
            <a:r>
              <a:rPr lang="en-US" dirty="0"/>
              <a:t>Image Reconstruction</a:t>
            </a:r>
            <a:br>
              <a:rPr lang="en-US" dirty="0"/>
            </a:br>
            <a:r>
              <a:rPr lang="en-US" dirty="0"/>
              <a:t>Using </a:t>
            </a:r>
            <a:r>
              <a:rPr lang="en-US" b="1" dirty="0"/>
              <a:t>Zernike Moments</a:t>
            </a:r>
          </a:p>
        </p:txBody>
      </p:sp>
      <p:sp>
        <p:nvSpPr>
          <p:cNvPr id="3" name="Content Placeholder 2"/>
          <p:cNvSpPr>
            <a:spLocks noGrp="1"/>
          </p:cNvSpPr>
          <p:nvPr>
            <p:ph idx="1"/>
          </p:nvPr>
        </p:nvSpPr>
        <p:spPr>
          <a:xfrm>
            <a:off x="354961" y="2513555"/>
            <a:ext cx="6185457" cy="3490957"/>
          </a:xfrm>
        </p:spPr>
        <p:txBody>
          <a:bodyPr/>
          <a:lstStyle/>
          <a:p>
            <a:pPr marL="0" indent="0">
              <a:buNone/>
            </a:pPr>
            <a:r>
              <a:rPr lang="en-US" dirty="0"/>
              <a:t>Reconstruction of a crane shape via Zernike moments up to order 10k-5, </a:t>
            </a:r>
          </a:p>
          <a:p>
            <a:pPr marL="0" indent="0">
              <a:buNone/>
            </a:pPr>
            <a:r>
              <a:rPr lang="en-US" dirty="0"/>
              <a:t>k = {1,2,3,4,5}.</a:t>
            </a:r>
          </a:p>
        </p:txBody>
      </p:sp>
      <p:grpSp>
        <p:nvGrpSpPr>
          <p:cNvPr id="12" name="Group 11"/>
          <p:cNvGrpSpPr/>
          <p:nvPr/>
        </p:nvGrpSpPr>
        <p:grpSpPr>
          <a:xfrm>
            <a:off x="6460621" y="174222"/>
            <a:ext cx="5410200" cy="5830290"/>
            <a:chOff x="4950206" y="990600"/>
            <a:chExt cx="3518535" cy="4697477"/>
          </a:xfrm>
        </p:grpSpPr>
        <p:sp>
          <p:nvSpPr>
            <p:cNvPr id="13" name="TextBox 12"/>
            <p:cNvSpPr txBox="1"/>
            <p:nvPr/>
          </p:nvSpPr>
          <p:spPr>
            <a:xfrm>
              <a:off x="4957445" y="2239699"/>
              <a:ext cx="1679448" cy="247977"/>
            </a:xfrm>
            <a:prstGeom prst="rect">
              <a:avLst/>
            </a:prstGeom>
            <a:noFill/>
          </p:spPr>
          <p:txBody>
            <a:bodyPr wrap="square" rtlCol="0" anchor="ctr">
              <a:spAutoFit/>
            </a:bodyPr>
            <a:lstStyle/>
            <a:p>
              <a:pPr algn="ctr"/>
              <a:r>
                <a:rPr lang="en-US" sz="1400" dirty="0"/>
                <a:t>(a)</a:t>
              </a:r>
            </a:p>
          </p:txBody>
        </p:sp>
        <p:sp>
          <p:nvSpPr>
            <p:cNvPr id="14" name="TextBox 13"/>
            <p:cNvSpPr txBox="1"/>
            <p:nvPr/>
          </p:nvSpPr>
          <p:spPr>
            <a:xfrm>
              <a:off x="6767323" y="2245474"/>
              <a:ext cx="1679448" cy="247977"/>
            </a:xfrm>
            <a:prstGeom prst="rect">
              <a:avLst/>
            </a:prstGeom>
            <a:noFill/>
          </p:spPr>
          <p:txBody>
            <a:bodyPr wrap="square" rtlCol="0" anchor="ctr">
              <a:spAutoFit/>
            </a:bodyPr>
            <a:lstStyle/>
            <a:p>
              <a:pPr algn="ctr"/>
              <a:r>
                <a:rPr lang="en-US" sz="1400" dirty="0"/>
                <a:t>(b)</a:t>
              </a:r>
            </a:p>
          </p:txBody>
        </p:sp>
        <p:sp>
          <p:nvSpPr>
            <p:cNvPr id="15" name="TextBox 14"/>
            <p:cNvSpPr txBox="1"/>
            <p:nvPr/>
          </p:nvSpPr>
          <p:spPr>
            <a:xfrm>
              <a:off x="4953000" y="3839900"/>
              <a:ext cx="1679448" cy="247977"/>
            </a:xfrm>
            <a:prstGeom prst="rect">
              <a:avLst/>
            </a:prstGeom>
            <a:noFill/>
          </p:spPr>
          <p:txBody>
            <a:bodyPr wrap="square" rtlCol="0" anchor="ctr">
              <a:spAutoFit/>
            </a:bodyPr>
            <a:lstStyle/>
            <a:p>
              <a:pPr algn="ctr"/>
              <a:r>
                <a:rPr lang="en-US" sz="1400" dirty="0"/>
                <a:t>(c)</a:t>
              </a:r>
            </a:p>
          </p:txBody>
        </p:sp>
        <p:sp>
          <p:nvSpPr>
            <p:cNvPr id="16" name="TextBox 15"/>
            <p:cNvSpPr txBox="1"/>
            <p:nvPr/>
          </p:nvSpPr>
          <p:spPr>
            <a:xfrm>
              <a:off x="6781802" y="3839900"/>
              <a:ext cx="1679448" cy="247977"/>
            </a:xfrm>
            <a:prstGeom prst="rect">
              <a:avLst/>
            </a:prstGeom>
            <a:noFill/>
          </p:spPr>
          <p:txBody>
            <a:bodyPr wrap="square" rtlCol="0" anchor="ctr">
              <a:spAutoFit/>
            </a:bodyPr>
            <a:lstStyle/>
            <a:p>
              <a:pPr algn="ctr"/>
              <a:r>
                <a:rPr lang="en-US" sz="1400" dirty="0"/>
                <a:t>(d)</a:t>
              </a:r>
            </a:p>
          </p:txBody>
        </p:sp>
        <p:sp>
          <p:nvSpPr>
            <p:cNvPr id="17" name="TextBox 16"/>
            <p:cNvSpPr txBox="1"/>
            <p:nvPr/>
          </p:nvSpPr>
          <p:spPr>
            <a:xfrm>
              <a:off x="4953000" y="5440100"/>
              <a:ext cx="1679448" cy="247977"/>
            </a:xfrm>
            <a:prstGeom prst="rect">
              <a:avLst/>
            </a:prstGeom>
            <a:noFill/>
          </p:spPr>
          <p:txBody>
            <a:bodyPr wrap="square" rtlCol="0" anchor="ctr">
              <a:spAutoFit/>
            </a:bodyPr>
            <a:lstStyle/>
            <a:p>
              <a:pPr algn="ctr"/>
              <a:r>
                <a:rPr lang="en-US" sz="1400" dirty="0"/>
                <a:t>(e)</a:t>
              </a:r>
            </a:p>
          </p:txBody>
        </p:sp>
        <p:sp>
          <p:nvSpPr>
            <p:cNvPr id="18" name="TextBox 17"/>
            <p:cNvSpPr txBox="1"/>
            <p:nvPr/>
          </p:nvSpPr>
          <p:spPr>
            <a:xfrm>
              <a:off x="6789293" y="5440100"/>
              <a:ext cx="1679448" cy="247977"/>
            </a:xfrm>
            <a:prstGeom prst="rect">
              <a:avLst/>
            </a:prstGeom>
            <a:noFill/>
          </p:spPr>
          <p:txBody>
            <a:bodyPr wrap="square" rtlCol="0" anchor="ctr">
              <a:spAutoFit/>
            </a:bodyPr>
            <a:lstStyle/>
            <a:p>
              <a:pPr algn="ctr"/>
              <a:r>
                <a:rPr lang="en-US" sz="1400" dirty="0"/>
                <a:t>(f)</a:t>
              </a:r>
            </a:p>
          </p:txBody>
        </p:sp>
        <p:grpSp>
          <p:nvGrpSpPr>
            <p:cNvPr id="19" name="Group 18"/>
            <p:cNvGrpSpPr/>
            <p:nvPr/>
          </p:nvGrpSpPr>
          <p:grpSpPr>
            <a:xfrm>
              <a:off x="4950206" y="990600"/>
              <a:ext cx="3506217" cy="4527550"/>
              <a:chOff x="4950206" y="990600"/>
              <a:chExt cx="3506217" cy="4527550"/>
            </a:xfrm>
          </p:grpSpPr>
          <p:pic>
            <p:nvPicPr>
              <p:cNvPr id="20" name="Picture 19" descr="j5WBA.tiff"/>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957445" y="991331"/>
                <a:ext cx="1672209" cy="1327150"/>
              </a:xfrm>
              <a:prstGeom prst="rect">
                <a:avLst/>
              </a:prstGeom>
            </p:spPr>
          </p:pic>
          <p:pic>
            <p:nvPicPr>
              <p:cNvPr id="21" name="Picture 20" descr="53adi.tiff"/>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781802" y="990600"/>
                <a:ext cx="1672209" cy="1322324"/>
              </a:xfrm>
              <a:prstGeom prst="rect">
                <a:avLst/>
              </a:prstGeom>
            </p:spPr>
          </p:pic>
          <p:pic>
            <p:nvPicPr>
              <p:cNvPr id="22" name="Picture 21" descr="TdvYV.tiff"/>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950206" y="2586755"/>
                <a:ext cx="1679448" cy="1322324"/>
              </a:xfrm>
              <a:prstGeom prst="rect">
                <a:avLst/>
              </a:prstGeom>
            </p:spPr>
          </p:pic>
          <p:pic>
            <p:nvPicPr>
              <p:cNvPr id="23" name="Picture 22" descr="Z2kTp.tiff"/>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6781801" y="2584342"/>
                <a:ext cx="1674622" cy="1324737"/>
              </a:xfrm>
              <a:prstGeom prst="rect">
                <a:avLst/>
              </a:prstGeom>
            </p:spPr>
          </p:pic>
          <p:pic>
            <p:nvPicPr>
              <p:cNvPr id="24" name="Picture 23" descr="wOKHy.tiff"/>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4953000" y="4191000"/>
                <a:ext cx="1674622" cy="1327150"/>
              </a:xfrm>
              <a:prstGeom prst="rect">
                <a:avLst/>
              </a:prstGeom>
            </p:spPr>
          </p:pic>
          <p:pic>
            <p:nvPicPr>
              <p:cNvPr id="25" name="Picture 24" descr="wwmfA.tiff"/>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6781801" y="4191000"/>
                <a:ext cx="1664970" cy="1315085"/>
              </a:xfrm>
              <a:prstGeom prst="rect">
                <a:avLst/>
              </a:prstGeom>
            </p:spPr>
          </p:pic>
        </p:grpSp>
      </p:grpSp>
      <p:sp>
        <p:nvSpPr>
          <p:cNvPr id="4" name="Rectangle 3">
            <a:extLst>
              <a:ext uri="{FF2B5EF4-FFF2-40B4-BE49-F238E27FC236}">
                <a16:creationId xmlns:a16="http://schemas.microsoft.com/office/drawing/2014/main" id="{8F3475E0-8608-4D47-A799-60E7118E50C5}"/>
              </a:ext>
            </a:extLst>
          </p:cNvPr>
          <p:cNvSpPr/>
          <p:nvPr/>
        </p:nvSpPr>
        <p:spPr>
          <a:xfrm>
            <a:off x="475715" y="6409455"/>
            <a:ext cx="9181031" cy="369332"/>
          </a:xfrm>
          <a:prstGeom prst="rect">
            <a:avLst/>
          </a:prstGeom>
        </p:spPr>
        <p:txBody>
          <a:bodyPr wrap="square">
            <a:spAutoFit/>
          </a:bodyPr>
          <a:lstStyle/>
          <a:p>
            <a:r>
              <a:rPr lang="en-US" dirty="0"/>
              <a:t>https://www.math.uci.edu/icamp/summer/research_11/yoo/Zernike.pptx</a:t>
            </a:r>
          </a:p>
        </p:txBody>
      </p:sp>
    </p:spTree>
    <p:extLst>
      <p:ext uri="{BB962C8B-B14F-4D97-AF65-F5344CB8AC3E}">
        <p14:creationId xmlns:p14="http://schemas.microsoft.com/office/powerpoint/2010/main" val="205906280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1D2DA90-8F5C-447D-8F56-20213F7D0A33}"/>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1" y="2187721"/>
            <a:ext cx="12068495" cy="3597781"/>
          </a:xfrm>
          <a:prstGeom prst="rect">
            <a:avLst/>
          </a:prstGeom>
        </p:spPr>
      </p:pic>
      <p:sp>
        <p:nvSpPr>
          <p:cNvPr id="2" name="Rectangle 1">
            <a:extLst>
              <a:ext uri="{FF2B5EF4-FFF2-40B4-BE49-F238E27FC236}">
                <a16:creationId xmlns:a16="http://schemas.microsoft.com/office/drawing/2014/main" id="{954C8418-3E54-4868-AE82-70926517AF85}"/>
              </a:ext>
            </a:extLst>
          </p:cNvPr>
          <p:cNvSpPr/>
          <p:nvPr/>
        </p:nvSpPr>
        <p:spPr>
          <a:xfrm>
            <a:off x="0" y="0"/>
            <a:ext cx="12192000" cy="2062103"/>
          </a:xfrm>
          <a:prstGeom prst="rect">
            <a:avLst/>
          </a:prstGeom>
        </p:spPr>
        <p:txBody>
          <a:bodyPr wrap="square">
            <a:spAutoFit/>
          </a:bodyPr>
          <a:lstStyle/>
          <a:p>
            <a:r>
              <a:rPr lang="en-US" sz="3200" b="1" dirty="0" err="1"/>
              <a:t>Haralick</a:t>
            </a:r>
            <a:r>
              <a:rPr lang="en-US" sz="3200" dirty="0"/>
              <a:t> </a:t>
            </a:r>
            <a:r>
              <a:rPr lang="en-US" sz="3200" b="1" dirty="0"/>
              <a:t>Texture</a:t>
            </a:r>
            <a:r>
              <a:rPr lang="en-US" sz="3200" dirty="0"/>
              <a:t> </a:t>
            </a:r>
            <a:r>
              <a:rPr lang="en-US" sz="3200" b="1" dirty="0"/>
              <a:t>Features</a:t>
            </a:r>
            <a:r>
              <a:rPr lang="en-US" sz="3200" dirty="0"/>
              <a:t> are calculated from a Gray Level Co-occurrence Matrix, (GLCM), a matrix that counts the co-occurrence of neighboring gray levels in the image. The GLCM is a square matrix that has the dimension of the number of gray levels N in the image</a:t>
            </a:r>
          </a:p>
        </p:txBody>
      </p:sp>
      <p:sp>
        <p:nvSpPr>
          <p:cNvPr id="4" name="Rectangle 3">
            <a:extLst>
              <a:ext uri="{FF2B5EF4-FFF2-40B4-BE49-F238E27FC236}">
                <a16:creationId xmlns:a16="http://schemas.microsoft.com/office/drawing/2014/main" id="{9986C2F8-8F80-48CD-A47E-3CA50C6D18D1}"/>
              </a:ext>
            </a:extLst>
          </p:cNvPr>
          <p:cNvSpPr/>
          <p:nvPr/>
        </p:nvSpPr>
        <p:spPr>
          <a:xfrm>
            <a:off x="0" y="6505294"/>
            <a:ext cx="12068494" cy="276999"/>
          </a:xfrm>
          <a:prstGeom prst="rect">
            <a:avLst/>
          </a:prstGeom>
        </p:spPr>
        <p:txBody>
          <a:bodyPr wrap="square">
            <a:spAutoFit/>
          </a:bodyPr>
          <a:lstStyle/>
          <a:p>
            <a:r>
              <a:rPr lang="en-US" sz="1200" dirty="0"/>
              <a:t>https://www.researchgate.net/publication/330550795_Texture_analysis_of_magnetic_resonance_images_of_the_human_placenta_throughout_gestation_A_feasibility_study/figures?lo=1</a:t>
            </a:r>
          </a:p>
        </p:txBody>
      </p:sp>
      <p:sp>
        <p:nvSpPr>
          <p:cNvPr id="5" name="Rectangle 4">
            <a:extLst>
              <a:ext uri="{FF2B5EF4-FFF2-40B4-BE49-F238E27FC236}">
                <a16:creationId xmlns:a16="http://schemas.microsoft.com/office/drawing/2014/main" id="{DA77C271-D04B-45AB-AD7C-95BD00907B25}"/>
              </a:ext>
            </a:extLst>
          </p:cNvPr>
          <p:cNvSpPr/>
          <p:nvPr/>
        </p:nvSpPr>
        <p:spPr>
          <a:xfrm>
            <a:off x="7836493" y="5264209"/>
            <a:ext cx="4355507" cy="96567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6130332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8E6AD6F-CCF5-46F0-AEA6-045C7E879EC7}"/>
              </a:ext>
            </a:extLst>
          </p:cNvPr>
          <p:cNvSpPr/>
          <p:nvPr/>
        </p:nvSpPr>
        <p:spPr>
          <a:xfrm>
            <a:off x="-165217" y="-4471"/>
            <a:ext cx="9223760" cy="4031873"/>
          </a:xfrm>
          <a:prstGeom prst="rect">
            <a:avLst/>
          </a:prstGeom>
        </p:spPr>
        <p:txBody>
          <a:bodyPr wrap="square">
            <a:spAutoFit/>
          </a:bodyPr>
          <a:lstStyle/>
          <a:p>
            <a:r>
              <a:rPr lang="en-US" sz="2400" dirty="0"/>
              <a:t>   </a:t>
            </a:r>
            <a:r>
              <a:rPr lang="en-US" sz="4000" b="1" dirty="0"/>
              <a:t>GRAYSCALE HISTOGRAM</a:t>
            </a:r>
          </a:p>
          <a:p>
            <a:r>
              <a:rPr lang="en-US" sz="2400" dirty="0"/>
              <a:t>    </a:t>
            </a:r>
            <a:r>
              <a:rPr lang="en-US" sz="2400" dirty="0" err="1"/>
              <a:t>grayHist</a:t>
            </a:r>
            <a:r>
              <a:rPr lang="en-US" sz="2400" dirty="0"/>
              <a:t>=</a:t>
            </a:r>
            <a:r>
              <a:rPr lang="en-US" sz="2400" dirty="0" err="1"/>
              <a:t>np.zeros</a:t>
            </a:r>
            <a:r>
              <a:rPr lang="en-US" sz="2400" dirty="0"/>
              <a:t>((5))</a:t>
            </a:r>
          </a:p>
          <a:p>
            <a:r>
              <a:rPr lang="en-US" sz="2400" dirty="0"/>
              <a:t>    histogram = cv2.calcHist([</a:t>
            </a:r>
            <a:r>
              <a:rPr lang="en-US" sz="2400" dirty="0" err="1"/>
              <a:t>grayROI</a:t>
            </a:r>
            <a:r>
              <a:rPr lang="en-US" sz="2400" dirty="0"/>
              <a:t>], [0], None, [255], [0, 255])</a:t>
            </a:r>
          </a:p>
          <a:p>
            <a:r>
              <a:rPr lang="en-US" sz="2400" dirty="0"/>
              <a:t>    </a:t>
            </a:r>
            <a:r>
              <a:rPr lang="en-US" sz="2400" dirty="0" err="1"/>
              <a:t>grayHist</a:t>
            </a:r>
            <a:r>
              <a:rPr lang="en-US" sz="2400" dirty="0"/>
              <a:t>[0] = </a:t>
            </a:r>
            <a:r>
              <a:rPr lang="en-US" sz="2400" dirty="0" err="1"/>
              <a:t>histogram.mean</a:t>
            </a:r>
            <a:r>
              <a:rPr lang="en-US" sz="2400" dirty="0"/>
              <a:t>()</a:t>
            </a:r>
          </a:p>
          <a:p>
            <a:r>
              <a:rPr lang="en-US" sz="2400" dirty="0"/>
              <a:t>    </a:t>
            </a:r>
            <a:r>
              <a:rPr lang="en-US" sz="2400" dirty="0" err="1"/>
              <a:t>grayHist</a:t>
            </a:r>
            <a:r>
              <a:rPr lang="en-US" sz="2400" dirty="0"/>
              <a:t>[1] = </a:t>
            </a:r>
            <a:r>
              <a:rPr lang="en-US" sz="2400" dirty="0" err="1"/>
              <a:t>histogram.std</a:t>
            </a:r>
            <a:r>
              <a:rPr lang="en-US" sz="2400" dirty="0"/>
              <a:t>()</a:t>
            </a:r>
          </a:p>
          <a:p>
            <a:r>
              <a:rPr lang="en-US" sz="2400" dirty="0"/>
              <a:t>    </a:t>
            </a:r>
            <a:r>
              <a:rPr lang="en-US" sz="2400" dirty="0" err="1"/>
              <a:t>grayHist</a:t>
            </a:r>
            <a:r>
              <a:rPr lang="en-US" sz="2400" dirty="0"/>
              <a:t>[2] = skew(histogram)</a:t>
            </a:r>
          </a:p>
          <a:p>
            <a:r>
              <a:rPr lang="en-US" sz="2400" dirty="0"/>
              <a:t>    </a:t>
            </a:r>
            <a:r>
              <a:rPr lang="en-US" sz="2400" dirty="0" err="1"/>
              <a:t>grayHist</a:t>
            </a:r>
            <a:r>
              <a:rPr lang="en-US" sz="2400" dirty="0"/>
              <a:t>[3] = kurtosis(histogram)</a:t>
            </a:r>
          </a:p>
          <a:p>
            <a:r>
              <a:rPr lang="en-US" sz="2400" dirty="0"/>
              <a:t>    </a:t>
            </a:r>
            <a:r>
              <a:rPr lang="en-US" sz="2400" dirty="0" err="1"/>
              <a:t>histNorm</a:t>
            </a:r>
            <a:r>
              <a:rPr lang="en-US" sz="2400" dirty="0"/>
              <a:t> = histogram / </a:t>
            </a:r>
            <a:r>
              <a:rPr lang="en-US" sz="2400" dirty="0" err="1"/>
              <a:t>np.max</a:t>
            </a:r>
            <a:r>
              <a:rPr lang="en-US" sz="2400" dirty="0"/>
              <a:t>(histogram)</a:t>
            </a:r>
          </a:p>
          <a:p>
            <a:r>
              <a:rPr lang="en-US" sz="2400" dirty="0"/>
              <a:t>    </a:t>
            </a:r>
            <a:r>
              <a:rPr lang="en-US" sz="2400" dirty="0" err="1"/>
              <a:t>grayHist</a:t>
            </a:r>
            <a:r>
              <a:rPr lang="en-US" sz="2400" dirty="0"/>
              <a:t>[4] = entropy(</a:t>
            </a:r>
            <a:r>
              <a:rPr lang="en-US" sz="2400" dirty="0" err="1"/>
              <a:t>histNorm</a:t>
            </a:r>
            <a:r>
              <a:rPr lang="en-US" sz="2400" dirty="0"/>
              <a:t>)</a:t>
            </a:r>
          </a:p>
          <a:p>
            <a:r>
              <a:rPr lang="en-US" sz="2400" dirty="0"/>
              <a:t>    </a:t>
            </a:r>
            <a:r>
              <a:rPr lang="en-US" sz="2400" dirty="0" err="1"/>
              <a:t>featureList.append</a:t>
            </a:r>
            <a:r>
              <a:rPr lang="en-US" sz="2400" dirty="0"/>
              <a:t>(</a:t>
            </a:r>
            <a:r>
              <a:rPr lang="en-US" sz="2400" dirty="0" err="1"/>
              <a:t>grayHist.tolist</a:t>
            </a:r>
            <a:r>
              <a:rPr lang="en-US" sz="2400" dirty="0"/>
              <a:t>())</a:t>
            </a:r>
          </a:p>
        </p:txBody>
      </p:sp>
      <p:sp>
        <p:nvSpPr>
          <p:cNvPr id="3" name="Rectangle 2">
            <a:extLst>
              <a:ext uri="{FF2B5EF4-FFF2-40B4-BE49-F238E27FC236}">
                <a16:creationId xmlns:a16="http://schemas.microsoft.com/office/drawing/2014/main" id="{83B3F063-124D-4F77-8BBB-D340E2CB209A}"/>
              </a:ext>
            </a:extLst>
          </p:cNvPr>
          <p:cNvSpPr/>
          <p:nvPr/>
        </p:nvSpPr>
        <p:spPr>
          <a:xfrm>
            <a:off x="0" y="4377391"/>
            <a:ext cx="7503208" cy="1323439"/>
          </a:xfrm>
          <a:prstGeom prst="rect">
            <a:avLst/>
          </a:prstGeom>
        </p:spPr>
        <p:txBody>
          <a:bodyPr wrap="square">
            <a:spAutoFit/>
          </a:bodyPr>
          <a:lstStyle/>
          <a:p>
            <a:r>
              <a:rPr lang="en-US" sz="2000" b="1" dirty="0"/>
              <a:t>Kurtosis</a:t>
            </a:r>
            <a:r>
              <a:rPr lang="en-US" sz="2000" dirty="0"/>
              <a:t> is a statistical measure that defines how heavily the tails of a distribution differ from the tails of a normal distribution.</a:t>
            </a:r>
          </a:p>
          <a:p>
            <a:r>
              <a:rPr lang="en-US" sz="2000" b="1" dirty="0"/>
              <a:t>Entropy</a:t>
            </a:r>
            <a:r>
              <a:rPr lang="en-US" sz="2000" dirty="0"/>
              <a:t> of a histogram bucket is the entropy of the probability distribution of the values within that bucket.</a:t>
            </a:r>
          </a:p>
        </p:txBody>
      </p:sp>
      <p:pic>
        <p:nvPicPr>
          <p:cNvPr id="5" name="Picture 4" descr="Chart&#10;&#10;Description automatically generated">
            <a:extLst>
              <a:ext uri="{FF2B5EF4-FFF2-40B4-BE49-F238E27FC236}">
                <a16:creationId xmlns:a16="http://schemas.microsoft.com/office/drawing/2014/main" id="{EEC0037E-43EE-4CE6-BD68-29B1BC499352}"/>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939043" y="-1"/>
            <a:ext cx="4252957" cy="2141099"/>
          </a:xfrm>
          <a:prstGeom prst="rect">
            <a:avLst/>
          </a:prstGeom>
        </p:spPr>
      </p:pic>
      <p:sp>
        <p:nvSpPr>
          <p:cNvPr id="7" name="Rectangle 6">
            <a:extLst>
              <a:ext uri="{FF2B5EF4-FFF2-40B4-BE49-F238E27FC236}">
                <a16:creationId xmlns:a16="http://schemas.microsoft.com/office/drawing/2014/main" id="{C554CAA5-2ADF-48CE-8D10-78C15A568E7D}"/>
              </a:ext>
            </a:extLst>
          </p:cNvPr>
          <p:cNvSpPr/>
          <p:nvPr/>
        </p:nvSpPr>
        <p:spPr>
          <a:xfrm>
            <a:off x="7939043" y="2045165"/>
            <a:ext cx="4252957" cy="1200329"/>
          </a:xfrm>
          <a:prstGeom prst="rect">
            <a:avLst/>
          </a:prstGeom>
        </p:spPr>
        <p:txBody>
          <a:bodyPr wrap="square">
            <a:spAutoFit/>
          </a:bodyPr>
          <a:lstStyle/>
          <a:p>
            <a:r>
              <a:rPr lang="en-US" dirty="0"/>
              <a:t>A leptokurtic distribution is more peaked than the normal distribution. (k&gt;3) </a:t>
            </a:r>
          </a:p>
          <a:p>
            <a:r>
              <a:rPr lang="en-US" dirty="0"/>
              <a:t>A platykurtic distribution is extremely dispersed points (k&lt;3).</a:t>
            </a:r>
          </a:p>
        </p:txBody>
      </p:sp>
      <p:pic>
        <p:nvPicPr>
          <p:cNvPr id="9" name="Picture 8" descr="Chart&#10;&#10;Description automatically generated">
            <a:extLst>
              <a:ext uri="{FF2B5EF4-FFF2-40B4-BE49-F238E27FC236}">
                <a16:creationId xmlns:a16="http://schemas.microsoft.com/office/drawing/2014/main" id="{7961D75E-80EC-43E3-94E1-ED194731D92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939043" y="3612507"/>
            <a:ext cx="4096284" cy="3072213"/>
          </a:xfrm>
          <a:prstGeom prst="rect">
            <a:avLst/>
          </a:prstGeom>
        </p:spPr>
      </p:pic>
    </p:spTree>
    <p:extLst>
      <p:ext uri="{BB962C8B-B14F-4D97-AF65-F5344CB8AC3E}">
        <p14:creationId xmlns:p14="http://schemas.microsoft.com/office/powerpoint/2010/main" val="32754974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0D86C6E-D4D8-4170-B9B0-BFB12F5B56EC}"/>
              </a:ext>
            </a:extLst>
          </p:cNvPr>
          <p:cNvSpPr/>
          <p:nvPr/>
        </p:nvSpPr>
        <p:spPr>
          <a:xfrm>
            <a:off x="711214" y="105109"/>
            <a:ext cx="10950947" cy="769441"/>
          </a:xfrm>
          <a:prstGeom prst="rect">
            <a:avLst/>
          </a:prstGeom>
        </p:spPr>
        <p:txBody>
          <a:bodyPr wrap="none">
            <a:spAutoFit/>
          </a:bodyPr>
          <a:lstStyle/>
          <a:p>
            <a:r>
              <a:rPr lang="en-US" sz="4400" b="1" dirty="0"/>
              <a:t>Local Binary Patterns for Texture Classification</a:t>
            </a:r>
          </a:p>
        </p:txBody>
      </p:sp>
      <p:sp>
        <p:nvSpPr>
          <p:cNvPr id="4" name="Rectangle 3">
            <a:extLst>
              <a:ext uri="{FF2B5EF4-FFF2-40B4-BE49-F238E27FC236}">
                <a16:creationId xmlns:a16="http://schemas.microsoft.com/office/drawing/2014/main" id="{EF645590-C1B4-4BA8-A010-D2A7D82217C7}"/>
              </a:ext>
            </a:extLst>
          </p:cNvPr>
          <p:cNvSpPr/>
          <p:nvPr/>
        </p:nvSpPr>
        <p:spPr>
          <a:xfrm>
            <a:off x="352222" y="1674578"/>
            <a:ext cx="4450514" cy="5078313"/>
          </a:xfrm>
          <a:prstGeom prst="rect">
            <a:avLst/>
          </a:prstGeom>
        </p:spPr>
        <p:txBody>
          <a:bodyPr wrap="square">
            <a:spAutoFit/>
          </a:bodyPr>
          <a:lstStyle/>
          <a:p>
            <a:pPr marL="285750" indent="-285750">
              <a:buFont typeface="Arial" panose="020B0604020202020204" pitchFamily="34" charset="0"/>
              <a:buChar char="•"/>
            </a:pPr>
            <a:r>
              <a:rPr lang="en-US"/>
              <a:t>Divide the examined window into cells (e.g. 16x16 pixels for each cell).</a:t>
            </a:r>
          </a:p>
          <a:p>
            <a:pPr marL="285750" indent="-285750">
              <a:buFont typeface="Arial" panose="020B0604020202020204" pitchFamily="34" charset="0"/>
              <a:buChar char="•"/>
            </a:pPr>
            <a:r>
              <a:rPr lang="en-US"/>
              <a:t>For each pixel in a cell, compare the pixel to each of its 8 neighbors (on its left-top, left-middle, left-bottom, right-top, etc.). Follow the pixels along a circle, i.e. clockwise or counter-clockwise.</a:t>
            </a:r>
          </a:p>
          <a:p>
            <a:pPr marL="285750" indent="-285750">
              <a:buFont typeface="Arial" panose="020B0604020202020204" pitchFamily="34" charset="0"/>
              <a:buChar char="•"/>
            </a:pPr>
            <a:r>
              <a:rPr lang="en-US"/>
              <a:t>Where the center pixel's value is greater than the neighbor's value, write "0". Otherwise, write "1". This gives an 8-digit binary number (which is usually converted to decimal for convenience).</a:t>
            </a:r>
          </a:p>
          <a:p>
            <a:pPr marL="285750" indent="-285750">
              <a:buFont typeface="Arial" panose="020B0604020202020204" pitchFamily="34" charset="0"/>
              <a:buChar char="•"/>
            </a:pPr>
            <a:r>
              <a:rPr lang="en-US"/>
              <a:t>Compute the histogram, over the cell, of the frequency of each "number" occurring (i.e., each combination of which pixels are smaller and which are greater than the center). This histogram can be seen as a 256-dimensional feature vector.</a:t>
            </a:r>
            <a:endParaRPr lang="en-US" dirty="0"/>
          </a:p>
        </p:txBody>
      </p:sp>
      <p:sp>
        <p:nvSpPr>
          <p:cNvPr id="5" name="Rectangle 4">
            <a:extLst>
              <a:ext uri="{FF2B5EF4-FFF2-40B4-BE49-F238E27FC236}">
                <a16:creationId xmlns:a16="http://schemas.microsoft.com/office/drawing/2014/main" id="{6220D545-101B-4AD4-BA9A-F731D29CF336}"/>
              </a:ext>
            </a:extLst>
          </p:cNvPr>
          <p:cNvSpPr/>
          <p:nvPr/>
        </p:nvSpPr>
        <p:spPr>
          <a:xfrm>
            <a:off x="5004986" y="6373829"/>
            <a:ext cx="7041735" cy="307777"/>
          </a:xfrm>
          <a:prstGeom prst="rect">
            <a:avLst/>
          </a:prstGeom>
        </p:spPr>
        <p:txBody>
          <a:bodyPr wrap="square">
            <a:spAutoFit/>
          </a:bodyPr>
          <a:lstStyle/>
          <a:p>
            <a:r>
              <a:rPr lang="en-US" sz="1400" dirty="0"/>
              <a:t>https://ckyrkou.medium.com/object-detection-using-local-binary-patterns-50b165658368</a:t>
            </a:r>
          </a:p>
        </p:txBody>
      </p:sp>
      <p:pic>
        <p:nvPicPr>
          <p:cNvPr id="6" name="Picture 5">
            <a:extLst>
              <a:ext uri="{FF2B5EF4-FFF2-40B4-BE49-F238E27FC236}">
                <a16:creationId xmlns:a16="http://schemas.microsoft.com/office/drawing/2014/main" id="{AEA7F995-8DC8-4D0C-A5D2-9AB4206A42C7}"/>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5004986" y="1298962"/>
            <a:ext cx="6788563" cy="1751887"/>
          </a:xfrm>
          <a:prstGeom prst="rect">
            <a:avLst/>
          </a:prstGeom>
        </p:spPr>
      </p:pic>
      <p:pic>
        <p:nvPicPr>
          <p:cNvPr id="7" name="Picture 6">
            <a:extLst>
              <a:ext uri="{FF2B5EF4-FFF2-40B4-BE49-F238E27FC236}">
                <a16:creationId xmlns:a16="http://schemas.microsoft.com/office/drawing/2014/main" id="{1B58BC20-E3E0-4235-A92A-2ADFBDEE1620}"/>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5004986" y="3281584"/>
            <a:ext cx="6833754" cy="1871529"/>
          </a:xfrm>
          <a:prstGeom prst="rect">
            <a:avLst/>
          </a:prstGeom>
        </p:spPr>
      </p:pic>
    </p:spTree>
    <p:extLst>
      <p:ext uri="{BB962C8B-B14F-4D97-AF65-F5344CB8AC3E}">
        <p14:creationId xmlns:p14="http://schemas.microsoft.com/office/powerpoint/2010/main" val="175971517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1F5F1D5-DD4C-4AF9-A812-B3AD31EDA5C1}"/>
              </a:ext>
            </a:extLst>
          </p:cNvPr>
          <p:cNvSpPr txBox="1"/>
          <p:nvPr/>
        </p:nvSpPr>
        <p:spPr>
          <a:xfrm>
            <a:off x="672653" y="2353791"/>
            <a:ext cx="10428048" cy="1569660"/>
          </a:xfrm>
          <a:prstGeom prst="rect">
            <a:avLst/>
          </a:prstGeom>
          <a:noFill/>
        </p:spPr>
        <p:txBody>
          <a:bodyPr wrap="none" rtlCol="0">
            <a:spAutoFit/>
          </a:bodyPr>
          <a:lstStyle/>
          <a:p>
            <a:r>
              <a:rPr lang="en-US" sz="9600" dirty="0"/>
              <a:t>Homework #12 Help</a:t>
            </a:r>
          </a:p>
        </p:txBody>
      </p:sp>
    </p:spTree>
    <p:extLst>
      <p:ext uri="{BB962C8B-B14F-4D97-AF65-F5344CB8AC3E}">
        <p14:creationId xmlns:p14="http://schemas.microsoft.com/office/powerpoint/2010/main" val="13256714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576A28C-59F4-4EC5-85E7-6C366519DBA9}"/>
              </a:ext>
            </a:extLst>
          </p:cNvPr>
          <p:cNvSpPr/>
          <p:nvPr/>
        </p:nvSpPr>
        <p:spPr>
          <a:xfrm>
            <a:off x="0" y="0"/>
            <a:ext cx="11924232" cy="6001643"/>
          </a:xfrm>
          <a:prstGeom prst="rect">
            <a:avLst/>
          </a:prstGeom>
        </p:spPr>
        <p:txBody>
          <a:bodyPr wrap="square">
            <a:spAutoFit/>
          </a:bodyPr>
          <a:lstStyle/>
          <a:p>
            <a:r>
              <a:rPr lang="en-US" sz="2400" dirty="0"/>
              <a:t>CSC698</a:t>
            </a:r>
            <a:br>
              <a:rPr lang="en-US" sz="2400" dirty="0"/>
            </a:br>
            <a:r>
              <a:rPr lang="en-US" sz="2400" b="1" dirty="0"/>
              <a:t>Monday Nov 2, 2020</a:t>
            </a:r>
            <a:endParaRPr lang="en-US" sz="2400" dirty="0"/>
          </a:p>
          <a:p>
            <a:endParaRPr lang="en-US" sz="2400" dirty="0"/>
          </a:p>
          <a:p>
            <a:pPr marL="342900" indent="-342900">
              <a:buFont typeface="+mj-lt"/>
              <a:buAutoNum type="arabicPeriod"/>
            </a:pPr>
            <a:r>
              <a:rPr lang="en-US" sz="2400" b="1" dirty="0"/>
              <a:t>Code Review</a:t>
            </a:r>
            <a:r>
              <a:rPr lang="en-US" sz="2400" dirty="0"/>
              <a:t> (35 min)</a:t>
            </a:r>
          </a:p>
          <a:p>
            <a:pPr marL="800100" lvl="1" indent="-342900">
              <a:buFont typeface="+mj-lt"/>
              <a:buAutoNum type="alphaLcPeriod"/>
            </a:pPr>
            <a:r>
              <a:rPr lang="en-US" sz="2400" dirty="0"/>
              <a:t>Design example (how many members in each cluster)</a:t>
            </a:r>
          </a:p>
          <a:p>
            <a:pPr marL="800100" lvl="1" indent="-342900">
              <a:buFont typeface="+mj-lt"/>
              <a:buAutoNum type="alphaLcPeriod"/>
            </a:pPr>
            <a:r>
              <a:rPr lang="en-US" sz="2400" dirty="0"/>
              <a:t>Homework #9 general solution</a:t>
            </a:r>
          </a:p>
          <a:p>
            <a:pPr marL="342900" indent="-342900">
              <a:buFont typeface="+mj-lt"/>
              <a:buAutoNum type="arabicPeriod"/>
            </a:pPr>
            <a:r>
              <a:rPr lang="en-US" sz="2400" b="1" dirty="0"/>
              <a:t>Break</a:t>
            </a:r>
            <a:r>
              <a:rPr lang="en-US" sz="2400" dirty="0"/>
              <a:t> (10 min)</a:t>
            </a:r>
          </a:p>
          <a:p>
            <a:pPr marL="342900" indent="-342900">
              <a:buFont typeface="+mj-lt"/>
              <a:buAutoNum type="arabicPeriod"/>
            </a:pPr>
            <a:r>
              <a:rPr lang="en-US" sz="2400" b="1" dirty="0"/>
              <a:t>Image Pipeline Review </a:t>
            </a:r>
            <a:r>
              <a:rPr lang="en-US" sz="2400" dirty="0"/>
              <a:t>(30 min) </a:t>
            </a:r>
          </a:p>
          <a:p>
            <a:pPr marL="971550" lvl="1" indent="-514350">
              <a:buFont typeface="+mj-lt"/>
              <a:buAutoNum type="alphaLcParenR"/>
            </a:pPr>
            <a:r>
              <a:rPr lang="en-US" sz="2400" dirty="0"/>
              <a:t>New multi-species video</a:t>
            </a:r>
          </a:p>
          <a:p>
            <a:pPr marL="971550" lvl="1" indent="-514350">
              <a:buFont typeface="+mj-lt"/>
              <a:buAutoNum type="alphaLcParenR"/>
            </a:pPr>
            <a:r>
              <a:rPr lang="en-US" sz="2400" dirty="0" err="1"/>
              <a:t>DetectTrackFeature</a:t>
            </a:r>
            <a:r>
              <a:rPr lang="en-US" sz="2400" dirty="0"/>
              <a:t> pipeline</a:t>
            </a:r>
          </a:p>
          <a:p>
            <a:pPr marL="971550" lvl="1" indent="-514350">
              <a:buFont typeface="+mj-lt"/>
              <a:buAutoNum type="alphaLcParenR"/>
            </a:pPr>
            <a:r>
              <a:rPr lang="en-US" sz="2400" dirty="0"/>
              <a:t>(if there is time) Principal Component Analysis (PCA) </a:t>
            </a:r>
          </a:p>
          <a:p>
            <a:pPr marL="342900" indent="-342900">
              <a:buFont typeface="+mj-lt"/>
              <a:buAutoNum type="arabicPeriod"/>
            </a:pPr>
            <a:r>
              <a:rPr lang="en-US" sz="2400" dirty="0"/>
              <a:t>Wed </a:t>
            </a:r>
            <a:r>
              <a:rPr lang="en-US" sz="2400" b="1" dirty="0"/>
              <a:t>Mini-Assignment</a:t>
            </a:r>
          </a:p>
          <a:p>
            <a:pPr marL="800100" lvl="1" indent="-342900">
              <a:buFont typeface="+mj-lt"/>
              <a:buAutoNum type="alphaLcPeriod"/>
            </a:pPr>
            <a:r>
              <a:rPr lang="en-US" sz="2400" dirty="0"/>
              <a:t>Python Skills: Write one program from scratch that analyzes the multi-species video (e.g. plot frame brightness vs frame number, # objects with good area vs frame number, inertia vs cluster numbers, detect video splices)</a:t>
            </a:r>
          </a:p>
          <a:p>
            <a:pPr marL="800100" lvl="1" indent="-342900">
              <a:buFont typeface="+mj-lt"/>
              <a:buAutoNum type="alphaLcPeriod"/>
            </a:pPr>
            <a:r>
              <a:rPr lang="en-US" sz="2400" dirty="0"/>
              <a:t>Add news functions to cheat sheets  </a:t>
            </a:r>
          </a:p>
        </p:txBody>
      </p:sp>
    </p:spTree>
    <p:extLst>
      <p:ext uri="{BB962C8B-B14F-4D97-AF65-F5344CB8AC3E}">
        <p14:creationId xmlns:p14="http://schemas.microsoft.com/office/powerpoint/2010/main" val="205472177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D2FF924-D1C4-4D93-BD06-024F7ACC96A8}"/>
              </a:ext>
            </a:extLst>
          </p:cNvPr>
          <p:cNvSpPr txBox="1"/>
          <p:nvPr/>
        </p:nvSpPr>
        <p:spPr>
          <a:xfrm>
            <a:off x="0" y="0"/>
            <a:ext cx="12192000" cy="6709529"/>
          </a:xfrm>
          <a:prstGeom prst="rect">
            <a:avLst/>
          </a:prstGeom>
          <a:noFill/>
        </p:spPr>
        <p:txBody>
          <a:bodyPr wrap="square" rtlCol="0">
            <a:spAutoFit/>
          </a:bodyPr>
          <a:lstStyle/>
          <a:p>
            <a:r>
              <a:rPr lang="en-US" sz="1400" b="1" dirty="0"/>
              <a:t>Homework #12 Assignment</a:t>
            </a:r>
            <a:br>
              <a:rPr lang="en-US" sz="1400" dirty="0"/>
            </a:br>
            <a:r>
              <a:rPr lang="en-US" sz="1400" dirty="0"/>
              <a:t>Assigned: Monday 9 Nov 2020</a:t>
            </a:r>
            <a:br>
              <a:rPr lang="en-US" sz="1400" dirty="0"/>
            </a:br>
            <a:r>
              <a:rPr lang="en-US" sz="1400" dirty="0"/>
              <a:t>Due: Tuesday 17 Nov 2020 11:59 PM</a:t>
            </a:r>
          </a:p>
          <a:p>
            <a:endParaRPr lang="en-US" sz="1400" dirty="0"/>
          </a:p>
          <a:p>
            <a:r>
              <a:rPr lang="en-US" sz="1200" b="1" u="sng" dirty="0"/>
              <a:t>1. Understanding Principal Component Analysis (PCA)</a:t>
            </a:r>
            <a:endParaRPr lang="en-US" sz="1200" dirty="0"/>
          </a:p>
          <a:p>
            <a:r>
              <a:rPr lang="en-US" sz="1200" dirty="0"/>
              <a:t>Read https://builtin.com/data-science/step-step-explanation-principal-component-analysis</a:t>
            </a:r>
          </a:p>
          <a:p>
            <a:r>
              <a:rPr lang="en-US" sz="1200" dirty="0"/>
              <a:t>Answer the following questions;</a:t>
            </a:r>
          </a:p>
          <a:p>
            <a:r>
              <a:rPr lang="en-US" sz="1200" dirty="0"/>
              <a:t>What is principal component analysis (PCA)?</a:t>
            </a:r>
          </a:p>
          <a:p>
            <a:r>
              <a:rPr lang="en-US" sz="1200" dirty="0"/>
              <a:t>Why do we standardize our features before performing PCA?</a:t>
            </a:r>
          </a:p>
          <a:p>
            <a:r>
              <a:rPr lang="en-US" sz="1200" dirty="0"/>
              <a:t>What is a covariance matrix?</a:t>
            </a:r>
          </a:p>
          <a:p>
            <a:r>
              <a:rPr lang="en-US" sz="1200" dirty="0"/>
              <a:t>What is variance and how is it calculated?</a:t>
            </a:r>
          </a:p>
          <a:p>
            <a:r>
              <a:rPr lang="en-US" sz="1200" dirty="0"/>
              <a:t>What are eigenvectors and eigenvalues? (this video give a more detailed explanation https://youtu.be/PFDu9oVAE-g)</a:t>
            </a:r>
          </a:p>
          <a:p>
            <a:r>
              <a:rPr lang="en-US" sz="1200" b="1" dirty="0"/>
              <a:t>Deliverable</a:t>
            </a:r>
            <a:r>
              <a:rPr lang="en-US" sz="1200" dirty="0"/>
              <a:t>: Write your answers to the questions above and submit them as a pdf file named pcaReading.pdf</a:t>
            </a:r>
            <a:br>
              <a:rPr lang="en-US" sz="1200" dirty="0"/>
            </a:br>
            <a:endParaRPr lang="en-US" sz="1200" dirty="0"/>
          </a:p>
          <a:p>
            <a:r>
              <a:rPr lang="en-US" sz="1200" b="1" dirty="0"/>
              <a:t>2. </a:t>
            </a:r>
            <a:r>
              <a:rPr lang="en-US" sz="1200" b="1" u="sng" dirty="0"/>
              <a:t>Identify Plankton in Clusters</a:t>
            </a:r>
            <a:endParaRPr lang="en-US" sz="1200" dirty="0"/>
          </a:p>
          <a:p>
            <a:r>
              <a:rPr lang="en-US" sz="1200" dirty="0"/>
              <a:t>(a) Using the trainVariety_P3.csv </a:t>
            </a:r>
            <a:r>
              <a:rPr lang="en-US" sz="1200" dirty="0" err="1"/>
              <a:t>objectArray</a:t>
            </a:r>
            <a:r>
              <a:rPr lang="en-US" sz="1200" dirty="0"/>
              <a:t> file and your grid clustering program from Homework #9, </a:t>
            </a:r>
            <a:r>
              <a:rPr lang="en-US" sz="1200" b="1" dirty="0">
                <a:highlight>
                  <a:srgbClr val="FFFF00"/>
                </a:highlight>
              </a:rPr>
              <a:t>view and identify images of plankton in each cluster </a:t>
            </a:r>
            <a:r>
              <a:rPr lang="en-US" sz="1200" dirty="0"/>
              <a:t>(e.g. </a:t>
            </a:r>
            <a:r>
              <a:rPr lang="en-US" sz="1200" dirty="0" err="1"/>
              <a:t>blep,did,dil,eup,par,ste,vol</a:t>
            </a:r>
            <a:r>
              <a:rPr lang="en-US" sz="1200" dirty="0"/>
              <a:t>). If object is not one of these give them unique names like alg1, alg2 (for algae types) or un1, un2 (for unknown types).</a:t>
            </a:r>
          </a:p>
          <a:p>
            <a:r>
              <a:rPr lang="en-US" sz="1200" dirty="0"/>
              <a:t>(b) Edit Lines 42 and 43 of “Main_Classification_Confusion_V1.py” with these </a:t>
            </a:r>
            <a:r>
              <a:rPr lang="en-US" sz="1200" dirty="0">
                <a:highlight>
                  <a:srgbClr val="FFFF00"/>
                </a:highlight>
              </a:rPr>
              <a:t>new labels</a:t>
            </a:r>
            <a:r>
              <a:rPr lang="en-US" sz="1200" dirty="0"/>
              <a:t>, e.g.  replace </a:t>
            </a:r>
            <a:r>
              <a:rPr lang="en-US" sz="1200" dirty="0" err="1"/>
              <a:t>xNames</a:t>
            </a:r>
            <a:r>
              <a:rPr lang="en-US" sz="1200" dirty="0"/>
              <a:t>=['a','b','c','d','e','f','g','h','</a:t>
            </a:r>
            <a:r>
              <a:rPr lang="en-US" sz="1200" dirty="0" err="1"/>
              <a:t>i</a:t>
            </a:r>
            <a:r>
              <a:rPr lang="en-US" sz="1200" dirty="0"/>
              <a:t>','j’] with </a:t>
            </a:r>
            <a:r>
              <a:rPr lang="en-US" sz="1200" dirty="0" err="1"/>
              <a:t>xNames</a:t>
            </a:r>
            <a:r>
              <a:rPr lang="en-US" sz="1200" dirty="0"/>
              <a:t>=[‘</a:t>
            </a:r>
            <a:r>
              <a:rPr lang="en-US" sz="1200" dirty="0" err="1"/>
              <a:t>blep</a:t>
            </a:r>
            <a:r>
              <a:rPr lang="en-US" sz="1200" dirty="0"/>
              <a:t>’,’did’,...</a:t>
            </a:r>
            <a:r>
              <a:rPr lang="en-US" sz="1200" dirty="0" err="1"/>
              <a:t>etc</a:t>
            </a:r>
            <a:r>
              <a:rPr lang="en-US" sz="1200" dirty="0"/>
              <a:t>] </a:t>
            </a:r>
          </a:p>
          <a:p>
            <a:r>
              <a:rPr lang="en-US" sz="1200" dirty="0"/>
              <a:t>(c) Run the program and save the image of “Normalized confusion matrix”.</a:t>
            </a:r>
          </a:p>
          <a:p>
            <a:r>
              <a:rPr lang="en-US" sz="1200" b="1" dirty="0"/>
              <a:t>DELIVERABLE:</a:t>
            </a:r>
            <a:endParaRPr lang="en-US" sz="1200" dirty="0"/>
          </a:p>
          <a:p>
            <a:r>
              <a:rPr lang="en-US" sz="1200" dirty="0"/>
              <a:t>(a) Upload the “Normalized confusion matrix” image as “normalizedConfusionMatrix.png”</a:t>
            </a:r>
          </a:p>
          <a:p>
            <a:endParaRPr lang="en-US" sz="1200" b="1" u="sng" dirty="0"/>
          </a:p>
          <a:p>
            <a:r>
              <a:rPr lang="en-US" sz="1200" b="1" u="sng" dirty="0"/>
              <a:t>3. Features, PCA and TEST_SIZE</a:t>
            </a:r>
            <a:endParaRPr lang="en-US" sz="1200" dirty="0"/>
          </a:p>
          <a:p>
            <a:r>
              <a:rPr lang="en-US" sz="1200" dirty="0"/>
              <a:t>(a)Run “Main_Classification_Confusion_V1.py “  for 1, 2, and 3 PCA terms by enabling Line 15,16, OR 17 (only enable one of these lines). What is the effect on accuracy?</a:t>
            </a:r>
          </a:p>
          <a:p>
            <a:r>
              <a:rPr lang="en-US" sz="1200" dirty="0"/>
              <a:t>(b)Repeat (a) with 3 PCA terms and vary the TEST_SIZE (line 25).</a:t>
            </a:r>
            <a:r>
              <a:rPr lang="en-US" sz="1200" dirty="0">
                <a:highlight>
                  <a:srgbClr val="FFFF00"/>
                </a:highlight>
              </a:rPr>
              <a:t> What is the impact on accuracy</a:t>
            </a:r>
          </a:p>
          <a:p>
            <a:r>
              <a:rPr lang="en-US" sz="1200" b="1" dirty="0"/>
              <a:t>DELIVERABLE: </a:t>
            </a:r>
            <a:endParaRPr lang="en-US" sz="1200" dirty="0"/>
          </a:p>
          <a:p>
            <a:r>
              <a:rPr lang="en-US" sz="1200" dirty="0"/>
              <a:t>(a) Upload report document named “PCA_experiments.pdf” describing the effect of PCA terms and TEST_SIZE on accuracy.</a:t>
            </a:r>
          </a:p>
          <a:p>
            <a:endParaRPr lang="en-US" sz="1200" b="1" u="sng" dirty="0"/>
          </a:p>
          <a:p>
            <a:r>
              <a:rPr lang="en-US" sz="1200" b="1" u="sng" dirty="0"/>
              <a:t>4. TEN COLORS</a:t>
            </a:r>
            <a:endParaRPr lang="en-US" sz="1200" dirty="0"/>
          </a:p>
          <a:p>
            <a:r>
              <a:rPr lang="en-US" sz="1200" dirty="0"/>
              <a:t>a) Run “Main_ViewCluster_3.py”</a:t>
            </a:r>
          </a:p>
          <a:p>
            <a:r>
              <a:rPr lang="en-US" sz="1200" dirty="0"/>
              <a:t>b)Modify the program so each of the 10 clusters have their own unique color that matches the rectangle color. [Hint: The “</a:t>
            </a:r>
            <a:r>
              <a:rPr lang="en-US" sz="1200" dirty="0" err="1"/>
              <a:t>colorTable</a:t>
            </a:r>
            <a:r>
              <a:rPr lang="en-US" sz="1200" dirty="0"/>
              <a:t>” must have 10 entries. It currently has only 6 entries].</a:t>
            </a:r>
          </a:p>
          <a:p>
            <a:r>
              <a:rPr lang="en-US" sz="1200" b="1" dirty="0"/>
              <a:t>DELIVERABLES: </a:t>
            </a:r>
            <a:endParaRPr lang="en-US" sz="1200" dirty="0"/>
          </a:p>
          <a:p>
            <a:r>
              <a:rPr lang="en-US" sz="1200" dirty="0"/>
              <a:t>(a)Upload your modified code as “Main_ViewCluster_10color_4.py” </a:t>
            </a:r>
          </a:p>
          <a:p>
            <a:r>
              <a:rPr lang="en-US" sz="1200" dirty="0"/>
              <a:t>(b)Upload an image of the scatter plot showing 10 unique colors as “TenColor.png”</a:t>
            </a:r>
          </a:p>
          <a:p>
            <a:endParaRPr lang="en-US" sz="1400" dirty="0"/>
          </a:p>
        </p:txBody>
      </p:sp>
    </p:spTree>
    <p:extLst>
      <p:ext uri="{BB962C8B-B14F-4D97-AF65-F5344CB8AC3E}">
        <p14:creationId xmlns:p14="http://schemas.microsoft.com/office/powerpoint/2010/main" val="209259786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4A6FC42-85E2-44B2-ACC9-3670D6D9FCC4}"/>
              </a:ext>
            </a:extLst>
          </p:cNvPr>
          <p:cNvSpPr/>
          <p:nvPr/>
        </p:nvSpPr>
        <p:spPr>
          <a:xfrm>
            <a:off x="0" y="580007"/>
            <a:ext cx="12123174" cy="6986528"/>
          </a:xfrm>
          <a:prstGeom prst="rect">
            <a:avLst/>
          </a:prstGeom>
        </p:spPr>
        <p:txBody>
          <a:bodyPr wrap="square">
            <a:spAutoFit/>
          </a:bodyPr>
          <a:lstStyle/>
          <a:p>
            <a:r>
              <a:rPr lang="en-US" sz="1600" b="1" dirty="0"/>
              <a:t>Main_DetectTrackFeatureCluster_2.py</a:t>
            </a:r>
          </a:p>
          <a:p>
            <a:r>
              <a:rPr lang="en-US" sz="1600" dirty="0"/>
              <a:t>Loads a video, performs detection, tracking, feature detection and clustering, saves </a:t>
            </a:r>
            <a:r>
              <a:rPr lang="en-US" sz="1600" dirty="0" err="1"/>
              <a:t>objectArray</a:t>
            </a:r>
            <a:r>
              <a:rPr lang="en-US" sz="1600" dirty="0"/>
              <a:t>.</a:t>
            </a:r>
          </a:p>
          <a:p>
            <a:r>
              <a:rPr lang="en-US" sz="1600" dirty="0"/>
              <a:t>	</a:t>
            </a:r>
          </a:p>
          <a:p>
            <a:r>
              <a:rPr lang="en-US" sz="1600" b="1" dirty="0"/>
              <a:t>Main_Cluster_9.py</a:t>
            </a:r>
          </a:p>
          <a:p>
            <a:r>
              <a:rPr lang="en-US" sz="1600" dirty="0"/>
              <a:t>Loads an </a:t>
            </a:r>
            <a:r>
              <a:rPr lang="en-US" sz="1600" dirty="0" err="1"/>
              <a:t>objectArray</a:t>
            </a:r>
            <a:r>
              <a:rPr lang="en-US" sz="1600" dirty="0"/>
              <a:t>, clusters objects, writes clusters to </a:t>
            </a:r>
            <a:r>
              <a:rPr lang="en-US" sz="1600" dirty="0" err="1"/>
              <a:t>objectArray</a:t>
            </a:r>
            <a:r>
              <a:rPr lang="en-US" sz="1600" dirty="0"/>
              <a:t>, saves </a:t>
            </a:r>
            <a:r>
              <a:rPr lang="en-US" sz="1600" dirty="0" err="1"/>
              <a:t>objectArray</a:t>
            </a:r>
            <a:r>
              <a:rPr lang="en-US" sz="1600" dirty="0"/>
              <a:t>.</a:t>
            </a:r>
          </a:p>
          <a:p>
            <a:endParaRPr lang="en-US" sz="1600" dirty="0"/>
          </a:p>
          <a:p>
            <a:r>
              <a:rPr lang="en-US" sz="1600" b="1" dirty="0"/>
              <a:t>Main_HowManyInCluster.py </a:t>
            </a:r>
          </a:p>
          <a:p>
            <a:r>
              <a:rPr lang="en-US" sz="1600" dirty="0"/>
              <a:t>Counts number of members in each cluster and prints results.</a:t>
            </a:r>
          </a:p>
          <a:p>
            <a:r>
              <a:rPr lang="en-US" sz="1600" dirty="0"/>
              <a:t>	</a:t>
            </a:r>
          </a:p>
          <a:p>
            <a:r>
              <a:rPr lang="en-US" sz="1600" b="1" dirty="0"/>
              <a:t>Main_ViewCluster_3.py </a:t>
            </a:r>
          </a:p>
          <a:p>
            <a:r>
              <a:rPr lang="en-US" sz="1600" dirty="0"/>
              <a:t>Loads an </a:t>
            </a:r>
            <a:r>
              <a:rPr lang="en-US" sz="1600" dirty="0" err="1"/>
              <a:t>objectArray</a:t>
            </a:r>
            <a:r>
              <a:rPr lang="en-US" sz="1600" dirty="0"/>
              <a:t> and video, display scatter plot of </a:t>
            </a:r>
            <a:r>
              <a:rPr lang="en-US" sz="1600" dirty="0" err="1"/>
              <a:t>of</a:t>
            </a:r>
            <a:r>
              <a:rPr lang="en-US" sz="1600" dirty="0"/>
              <a:t> PCA terms or area, texture and aspect ratio of all objects for all frames, while viewing video.</a:t>
            </a:r>
          </a:p>
          <a:p>
            <a:endParaRPr lang="en-US" sz="1600" dirty="0"/>
          </a:p>
          <a:p>
            <a:r>
              <a:rPr lang="en-US" sz="1600" b="1" dirty="0"/>
              <a:t>Main_PCA_1.py  </a:t>
            </a:r>
          </a:p>
          <a:p>
            <a:r>
              <a:rPr lang="en-US" sz="1600" dirty="0"/>
              <a:t>Loads an </a:t>
            </a:r>
            <a:r>
              <a:rPr lang="en-US" sz="1600" dirty="0" err="1"/>
              <a:t>objectArray</a:t>
            </a:r>
            <a:r>
              <a:rPr lang="en-US" sz="1600" dirty="0"/>
              <a:t>, scales features to be zero mean and variance of one, calculates and inserts PCA values into </a:t>
            </a:r>
            <a:r>
              <a:rPr lang="en-US" sz="1600" dirty="0" err="1"/>
              <a:t>objectArray</a:t>
            </a:r>
            <a:r>
              <a:rPr lang="en-US" sz="1600" dirty="0"/>
              <a:t>, saves </a:t>
            </a:r>
            <a:r>
              <a:rPr lang="en-US" sz="1600" dirty="0" err="1"/>
              <a:t>objectArray</a:t>
            </a:r>
            <a:r>
              <a:rPr lang="en-US" sz="1600" dirty="0"/>
              <a:t>.</a:t>
            </a:r>
          </a:p>
          <a:p>
            <a:endParaRPr lang="en-US" sz="1600" dirty="0"/>
          </a:p>
          <a:p>
            <a:r>
              <a:rPr lang="en-US" sz="1600" b="1" dirty="0"/>
              <a:t>Main_Classification_Confusion_V1.py </a:t>
            </a:r>
          </a:p>
          <a:p>
            <a:r>
              <a:rPr lang="en-US" sz="1600" dirty="0"/>
              <a:t>Loads an </a:t>
            </a:r>
            <a:r>
              <a:rPr lang="en-US" sz="1600" dirty="0" err="1"/>
              <a:t>objectArray</a:t>
            </a:r>
            <a:r>
              <a:rPr lang="en-US" sz="1600" dirty="0"/>
              <a:t>, splits objects into test and train datasets, classify with decision tree classifier, calculate accuracy and generate confusion matrix.</a:t>
            </a:r>
          </a:p>
          <a:p>
            <a:endParaRPr lang="en-US" sz="1600" dirty="0"/>
          </a:p>
          <a:p>
            <a:r>
              <a:rPr lang="en-US" sz="1600" b="1" dirty="0"/>
              <a:t>trainVariety_P3.csv</a:t>
            </a:r>
          </a:p>
          <a:p>
            <a:r>
              <a:rPr lang="en-US" sz="1600" dirty="0" err="1"/>
              <a:t>objectArray</a:t>
            </a:r>
            <a:r>
              <a:rPr lang="en-US" sz="1600" dirty="0"/>
              <a:t> with extended features (68), samples every third object in a </a:t>
            </a:r>
            <a:r>
              <a:rPr lang="en-US" sz="1600" dirty="0" err="1"/>
              <a:t>tracklet</a:t>
            </a:r>
            <a:endParaRPr lang="en-US" sz="1600" dirty="0"/>
          </a:p>
          <a:p>
            <a:endParaRPr lang="en-US" sz="1600" dirty="0"/>
          </a:p>
          <a:p>
            <a:r>
              <a:rPr lang="en-US" sz="1600" b="1" dirty="0"/>
              <a:t>trainVariety_P10.csv</a:t>
            </a:r>
          </a:p>
          <a:p>
            <a:r>
              <a:rPr lang="en-US" sz="1600" dirty="0" err="1"/>
              <a:t>objectArray</a:t>
            </a:r>
            <a:r>
              <a:rPr lang="en-US" sz="1600" dirty="0"/>
              <a:t> with extended features (68), samples every tenth object in a </a:t>
            </a:r>
            <a:r>
              <a:rPr lang="en-US" sz="1600" dirty="0" err="1"/>
              <a:t>tracklet</a:t>
            </a:r>
            <a:endParaRPr lang="en-US" sz="1600" dirty="0"/>
          </a:p>
          <a:p>
            <a:endParaRPr lang="en-US" sz="1600" dirty="0"/>
          </a:p>
          <a:p>
            <a:endParaRPr lang="en-US" sz="1600" dirty="0"/>
          </a:p>
          <a:p>
            <a:r>
              <a:rPr lang="en-US" sz="1600" dirty="0"/>
              <a:t>	</a:t>
            </a:r>
          </a:p>
        </p:txBody>
      </p:sp>
      <p:sp>
        <p:nvSpPr>
          <p:cNvPr id="3" name="TextBox 2">
            <a:extLst>
              <a:ext uri="{FF2B5EF4-FFF2-40B4-BE49-F238E27FC236}">
                <a16:creationId xmlns:a16="http://schemas.microsoft.com/office/drawing/2014/main" id="{F15F23F4-3C0C-471A-B15C-B2FE4DC219EE}"/>
              </a:ext>
            </a:extLst>
          </p:cNvPr>
          <p:cNvSpPr txBox="1"/>
          <p:nvPr/>
        </p:nvSpPr>
        <p:spPr>
          <a:xfrm>
            <a:off x="3687097" y="10588"/>
            <a:ext cx="5036572" cy="646331"/>
          </a:xfrm>
          <a:prstGeom prst="rect">
            <a:avLst/>
          </a:prstGeom>
          <a:noFill/>
        </p:spPr>
        <p:txBody>
          <a:bodyPr wrap="none" rtlCol="0">
            <a:spAutoFit/>
          </a:bodyPr>
          <a:lstStyle/>
          <a:p>
            <a:r>
              <a:rPr lang="en-US" sz="3600" b="1" dirty="0"/>
              <a:t>ReadMe_HW12_Code.txt</a:t>
            </a:r>
          </a:p>
        </p:txBody>
      </p:sp>
    </p:spTree>
    <p:extLst>
      <p:ext uri="{BB962C8B-B14F-4D97-AF65-F5344CB8AC3E}">
        <p14:creationId xmlns:p14="http://schemas.microsoft.com/office/powerpoint/2010/main" val="396330024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08EBB08-7691-49D2-BFD3-089C34C49418}"/>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2538100" y="0"/>
            <a:ext cx="7263925" cy="6775222"/>
          </a:xfrm>
          <a:prstGeom prst="rect">
            <a:avLst/>
          </a:prstGeom>
        </p:spPr>
      </p:pic>
      <p:sp>
        <p:nvSpPr>
          <p:cNvPr id="5" name="Rectangle 4">
            <a:extLst>
              <a:ext uri="{FF2B5EF4-FFF2-40B4-BE49-F238E27FC236}">
                <a16:creationId xmlns:a16="http://schemas.microsoft.com/office/drawing/2014/main" id="{ED7E4A93-B435-42B3-B8CA-232A1F4F8EB0}"/>
              </a:ext>
            </a:extLst>
          </p:cNvPr>
          <p:cNvSpPr/>
          <p:nvPr/>
        </p:nvSpPr>
        <p:spPr>
          <a:xfrm>
            <a:off x="6160732" y="120161"/>
            <a:ext cx="838691" cy="523220"/>
          </a:xfrm>
          <a:prstGeom prst="rect">
            <a:avLst/>
          </a:prstGeom>
        </p:spPr>
        <p:txBody>
          <a:bodyPr wrap="none">
            <a:spAutoFit/>
          </a:bodyPr>
          <a:lstStyle/>
          <a:p>
            <a:r>
              <a:rPr lang="en-US" sz="2800" b="1" dirty="0" err="1">
                <a:solidFill>
                  <a:schemeClr val="bg1"/>
                </a:solidFill>
              </a:rPr>
              <a:t>blep</a:t>
            </a:r>
            <a:endParaRPr lang="en-US" sz="2800" b="1" dirty="0">
              <a:solidFill>
                <a:schemeClr val="bg1"/>
              </a:solidFill>
            </a:endParaRPr>
          </a:p>
        </p:txBody>
      </p:sp>
      <p:sp>
        <p:nvSpPr>
          <p:cNvPr id="6" name="Rectangle 5">
            <a:extLst>
              <a:ext uri="{FF2B5EF4-FFF2-40B4-BE49-F238E27FC236}">
                <a16:creationId xmlns:a16="http://schemas.microsoft.com/office/drawing/2014/main" id="{86E3F670-79AD-4E66-AE2B-CF74CD1053BD}"/>
              </a:ext>
            </a:extLst>
          </p:cNvPr>
          <p:cNvSpPr/>
          <p:nvPr/>
        </p:nvSpPr>
        <p:spPr>
          <a:xfrm>
            <a:off x="2621574" y="120161"/>
            <a:ext cx="657552" cy="523220"/>
          </a:xfrm>
          <a:prstGeom prst="rect">
            <a:avLst/>
          </a:prstGeom>
        </p:spPr>
        <p:txBody>
          <a:bodyPr wrap="none">
            <a:spAutoFit/>
          </a:bodyPr>
          <a:lstStyle/>
          <a:p>
            <a:r>
              <a:rPr lang="en-US" sz="2800" b="1" dirty="0">
                <a:solidFill>
                  <a:schemeClr val="bg1"/>
                </a:solidFill>
              </a:rPr>
              <a:t>did</a:t>
            </a:r>
          </a:p>
        </p:txBody>
      </p:sp>
      <p:sp>
        <p:nvSpPr>
          <p:cNvPr id="7" name="Rectangle 6">
            <a:extLst>
              <a:ext uri="{FF2B5EF4-FFF2-40B4-BE49-F238E27FC236}">
                <a16:creationId xmlns:a16="http://schemas.microsoft.com/office/drawing/2014/main" id="{D4C41DD5-BADB-4BCD-B5B2-A73B25066F2C}"/>
              </a:ext>
            </a:extLst>
          </p:cNvPr>
          <p:cNvSpPr/>
          <p:nvPr/>
        </p:nvSpPr>
        <p:spPr>
          <a:xfrm>
            <a:off x="5893383" y="2635077"/>
            <a:ext cx="553357" cy="523220"/>
          </a:xfrm>
          <a:prstGeom prst="rect">
            <a:avLst/>
          </a:prstGeom>
        </p:spPr>
        <p:txBody>
          <a:bodyPr wrap="none">
            <a:spAutoFit/>
          </a:bodyPr>
          <a:lstStyle/>
          <a:p>
            <a:r>
              <a:rPr lang="en-US" sz="2800" b="1" dirty="0" err="1">
                <a:solidFill>
                  <a:schemeClr val="bg1"/>
                </a:solidFill>
              </a:rPr>
              <a:t>dil</a:t>
            </a:r>
            <a:endParaRPr lang="en-US" sz="2800" b="1" dirty="0">
              <a:solidFill>
                <a:schemeClr val="bg1"/>
              </a:solidFill>
            </a:endParaRPr>
          </a:p>
        </p:txBody>
      </p:sp>
      <p:sp>
        <p:nvSpPr>
          <p:cNvPr id="8" name="Rectangle 7">
            <a:extLst>
              <a:ext uri="{FF2B5EF4-FFF2-40B4-BE49-F238E27FC236}">
                <a16:creationId xmlns:a16="http://schemas.microsoft.com/office/drawing/2014/main" id="{A449B976-5891-433A-BC6E-56CBF3AB3D9E}"/>
              </a:ext>
            </a:extLst>
          </p:cNvPr>
          <p:cNvSpPr/>
          <p:nvPr/>
        </p:nvSpPr>
        <p:spPr>
          <a:xfrm>
            <a:off x="7988962" y="96259"/>
            <a:ext cx="750526" cy="523220"/>
          </a:xfrm>
          <a:prstGeom prst="rect">
            <a:avLst/>
          </a:prstGeom>
        </p:spPr>
        <p:txBody>
          <a:bodyPr wrap="none">
            <a:spAutoFit/>
          </a:bodyPr>
          <a:lstStyle/>
          <a:p>
            <a:r>
              <a:rPr lang="en-US" sz="2800" b="1" dirty="0" err="1">
                <a:solidFill>
                  <a:schemeClr val="bg1"/>
                </a:solidFill>
              </a:rPr>
              <a:t>eup</a:t>
            </a:r>
            <a:endParaRPr lang="en-US" sz="2800" b="1" dirty="0">
              <a:solidFill>
                <a:schemeClr val="bg1"/>
              </a:solidFill>
            </a:endParaRPr>
          </a:p>
        </p:txBody>
      </p:sp>
      <p:sp>
        <p:nvSpPr>
          <p:cNvPr id="9" name="Rectangle 8">
            <a:extLst>
              <a:ext uri="{FF2B5EF4-FFF2-40B4-BE49-F238E27FC236}">
                <a16:creationId xmlns:a16="http://schemas.microsoft.com/office/drawing/2014/main" id="{9A44301C-8B2B-4ACF-AAD3-9980F9321A2C}"/>
              </a:ext>
            </a:extLst>
          </p:cNvPr>
          <p:cNvSpPr/>
          <p:nvPr/>
        </p:nvSpPr>
        <p:spPr>
          <a:xfrm>
            <a:off x="4621338" y="82778"/>
            <a:ext cx="683200" cy="523220"/>
          </a:xfrm>
          <a:prstGeom prst="rect">
            <a:avLst/>
          </a:prstGeom>
        </p:spPr>
        <p:txBody>
          <a:bodyPr wrap="none">
            <a:spAutoFit/>
          </a:bodyPr>
          <a:lstStyle/>
          <a:p>
            <a:r>
              <a:rPr lang="en-US" sz="2800" b="1" dirty="0">
                <a:solidFill>
                  <a:schemeClr val="bg1"/>
                </a:solidFill>
              </a:rPr>
              <a:t>par</a:t>
            </a:r>
          </a:p>
        </p:txBody>
      </p:sp>
      <p:sp>
        <p:nvSpPr>
          <p:cNvPr id="10" name="Rectangle 9">
            <a:extLst>
              <a:ext uri="{FF2B5EF4-FFF2-40B4-BE49-F238E27FC236}">
                <a16:creationId xmlns:a16="http://schemas.microsoft.com/office/drawing/2014/main" id="{1D901FBD-5E66-4F42-B5FC-E4FAEDA2FC48}"/>
              </a:ext>
            </a:extLst>
          </p:cNvPr>
          <p:cNvSpPr/>
          <p:nvPr/>
        </p:nvSpPr>
        <p:spPr>
          <a:xfrm>
            <a:off x="2654018" y="1979757"/>
            <a:ext cx="625108" cy="523220"/>
          </a:xfrm>
          <a:prstGeom prst="rect">
            <a:avLst/>
          </a:prstGeom>
        </p:spPr>
        <p:txBody>
          <a:bodyPr wrap="none">
            <a:spAutoFit/>
          </a:bodyPr>
          <a:lstStyle/>
          <a:p>
            <a:r>
              <a:rPr lang="en-US" sz="2800" b="1" dirty="0" err="1">
                <a:solidFill>
                  <a:schemeClr val="bg1"/>
                </a:solidFill>
              </a:rPr>
              <a:t>ste</a:t>
            </a:r>
            <a:endParaRPr lang="en-US" sz="2800" b="1" dirty="0">
              <a:solidFill>
                <a:schemeClr val="bg1"/>
              </a:solidFill>
            </a:endParaRPr>
          </a:p>
        </p:txBody>
      </p:sp>
      <p:sp>
        <p:nvSpPr>
          <p:cNvPr id="11" name="Rectangle 10">
            <a:extLst>
              <a:ext uri="{FF2B5EF4-FFF2-40B4-BE49-F238E27FC236}">
                <a16:creationId xmlns:a16="http://schemas.microsoft.com/office/drawing/2014/main" id="{76CAB353-F99D-48F1-A557-B7B8EB647125}"/>
              </a:ext>
            </a:extLst>
          </p:cNvPr>
          <p:cNvSpPr/>
          <p:nvPr/>
        </p:nvSpPr>
        <p:spPr>
          <a:xfrm>
            <a:off x="7673074" y="4281366"/>
            <a:ext cx="631776" cy="523220"/>
          </a:xfrm>
          <a:prstGeom prst="rect">
            <a:avLst/>
          </a:prstGeom>
        </p:spPr>
        <p:txBody>
          <a:bodyPr wrap="none">
            <a:spAutoFit/>
          </a:bodyPr>
          <a:lstStyle/>
          <a:p>
            <a:r>
              <a:rPr lang="en-US" sz="2800" b="1" dirty="0">
                <a:solidFill>
                  <a:schemeClr val="bg1"/>
                </a:solidFill>
              </a:rPr>
              <a:t>vol</a:t>
            </a:r>
          </a:p>
        </p:txBody>
      </p:sp>
    </p:spTree>
    <p:extLst>
      <p:ext uri="{BB962C8B-B14F-4D97-AF65-F5344CB8AC3E}">
        <p14:creationId xmlns:p14="http://schemas.microsoft.com/office/powerpoint/2010/main" val="204255855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pink, colorful&#10;&#10;Description automatically generated">
            <a:extLst>
              <a:ext uri="{FF2B5EF4-FFF2-40B4-BE49-F238E27FC236}">
                <a16:creationId xmlns:a16="http://schemas.microsoft.com/office/drawing/2014/main" id="{9592C5CF-7E54-4302-92C4-5B8775507840}"/>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407920" y="1367790"/>
            <a:ext cx="7620000" cy="4762500"/>
          </a:xfrm>
          <a:prstGeom prst="rect">
            <a:avLst/>
          </a:prstGeom>
        </p:spPr>
      </p:pic>
      <p:sp>
        <p:nvSpPr>
          <p:cNvPr id="4" name="TextBox 3">
            <a:extLst>
              <a:ext uri="{FF2B5EF4-FFF2-40B4-BE49-F238E27FC236}">
                <a16:creationId xmlns:a16="http://schemas.microsoft.com/office/drawing/2014/main" id="{715F4768-06D9-425A-B2BD-0ACFF987F1A1}"/>
              </a:ext>
            </a:extLst>
          </p:cNvPr>
          <p:cNvSpPr txBox="1"/>
          <p:nvPr/>
        </p:nvSpPr>
        <p:spPr>
          <a:xfrm>
            <a:off x="3604943" y="238244"/>
            <a:ext cx="6538393" cy="707886"/>
          </a:xfrm>
          <a:prstGeom prst="rect">
            <a:avLst/>
          </a:prstGeom>
          <a:noFill/>
        </p:spPr>
        <p:txBody>
          <a:bodyPr wrap="none" rtlCol="0">
            <a:spAutoFit/>
          </a:bodyPr>
          <a:lstStyle/>
          <a:p>
            <a:r>
              <a:rPr lang="en-US" sz="4000" b="1" dirty="0"/>
              <a:t>10x10 Grid Array of Cluster #1</a:t>
            </a:r>
          </a:p>
        </p:txBody>
      </p:sp>
    </p:spTree>
    <p:extLst>
      <p:ext uri="{BB962C8B-B14F-4D97-AF65-F5344CB8AC3E}">
        <p14:creationId xmlns:p14="http://schemas.microsoft.com/office/powerpoint/2010/main" val="17432328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58A6771-EFCF-4BF5-AC27-C62EBDCD3AE6}"/>
              </a:ext>
            </a:extLst>
          </p:cNvPr>
          <p:cNvSpPr/>
          <p:nvPr/>
        </p:nvSpPr>
        <p:spPr>
          <a:xfrm>
            <a:off x="253524" y="546520"/>
            <a:ext cx="11938475" cy="4832092"/>
          </a:xfrm>
          <a:prstGeom prst="rect">
            <a:avLst/>
          </a:prstGeom>
        </p:spPr>
        <p:txBody>
          <a:bodyPr wrap="square">
            <a:spAutoFit/>
          </a:bodyPr>
          <a:lstStyle/>
          <a:p>
            <a:r>
              <a:rPr lang="en-US" sz="2800" dirty="0"/>
              <a:t>CSC698</a:t>
            </a:r>
            <a:br>
              <a:rPr lang="en-US" sz="2800" dirty="0"/>
            </a:br>
            <a:r>
              <a:rPr lang="en-US" sz="2800" b="1" dirty="0"/>
              <a:t>Wednesday Nov 4, 2020</a:t>
            </a:r>
            <a:endParaRPr lang="en-US" sz="2800" dirty="0"/>
          </a:p>
          <a:p>
            <a:endParaRPr lang="en-US" sz="2800" dirty="0"/>
          </a:p>
          <a:p>
            <a:pPr marL="342900" indent="-342900">
              <a:buFont typeface="+mj-lt"/>
              <a:buAutoNum type="arabicPeriod"/>
            </a:pPr>
            <a:r>
              <a:rPr lang="en-US" sz="2800" b="1" dirty="0"/>
              <a:t>Review: </a:t>
            </a:r>
            <a:r>
              <a:rPr lang="en-US" sz="2800" dirty="0" err="1"/>
              <a:t>detectTrackFeatureCluster</a:t>
            </a:r>
            <a:r>
              <a:rPr lang="en-US" sz="2800" dirty="0"/>
              <a:t> modules (20 min, 12:30 to 12:50 pm)</a:t>
            </a:r>
          </a:p>
          <a:p>
            <a:pPr marL="342900" indent="-342900">
              <a:buFont typeface="+mj-lt"/>
              <a:buAutoNum type="arabicPeriod"/>
            </a:pPr>
            <a:r>
              <a:rPr lang="en-US" sz="2800" b="1" dirty="0"/>
              <a:t>Homework #11 </a:t>
            </a:r>
            <a:r>
              <a:rPr lang="en-US" sz="2800" dirty="0"/>
              <a:t>Assignment review (10 min, 12:50 to 1:00 pm)</a:t>
            </a:r>
          </a:p>
          <a:p>
            <a:pPr marL="342900" indent="-342900">
              <a:buFont typeface="+mj-lt"/>
              <a:buAutoNum type="arabicPeriod"/>
            </a:pPr>
            <a:r>
              <a:rPr lang="en-US" sz="2800" b="1" dirty="0"/>
              <a:t>Mini-Assignment </a:t>
            </a:r>
            <a:r>
              <a:rPr lang="en-US" sz="2800" dirty="0"/>
              <a:t>Breakout Rooms (20 min, 1:00 to 1:20 pm)</a:t>
            </a:r>
          </a:p>
          <a:p>
            <a:pPr marL="800100" lvl="1" indent="-342900">
              <a:buFont typeface="+mj-lt"/>
              <a:buAutoNum type="alphaLcPeriod"/>
            </a:pPr>
            <a:r>
              <a:rPr lang="en-US" sz="2800" dirty="0"/>
              <a:t>Python Skills; New code that includes reading multi-species plankton video</a:t>
            </a:r>
          </a:p>
          <a:p>
            <a:pPr marL="800100" lvl="1" indent="-342900">
              <a:buFont typeface="+mj-lt"/>
              <a:buAutoNum type="alphaLcPeriod"/>
            </a:pPr>
            <a:r>
              <a:rPr lang="en-US" sz="2800" dirty="0"/>
              <a:t>Review Cheat Sheets  </a:t>
            </a:r>
          </a:p>
          <a:p>
            <a:pPr marL="342900" indent="-342900">
              <a:buFont typeface="+mj-lt"/>
              <a:buAutoNum type="arabicPeriod"/>
            </a:pPr>
            <a:r>
              <a:rPr lang="en-US" sz="2800" b="1" dirty="0"/>
              <a:t>Group Discussion </a:t>
            </a:r>
            <a:r>
              <a:rPr lang="en-US" sz="2800" dirty="0"/>
              <a:t>(25 min, 1:20 to 1:45 pm)</a:t>
            </a:r>
          </a:p>
          <a:p>
            <a:pPr marL="800100" lvl="1" indent="-342900">
              <a:buFont typeface="+mj-lt"/>
              <a:buAutoNum type="alphaLcPeriod"/>
            </a:pPr>
            <a:r>
              <a:rPr lang="en-US" sz="2800" dirty="0"/>
              <a:t>Python Skills Code Demo</a:t>
            </a:r>
          </a:p>
          <a:p>
            <a:pPr marL="800100" lvl="1" indent="-342900">
              <a:buFont typeface="+mj-lt"/>
              <a:buAutoNum type="alphaLcPeriod"/>
            </a:pPr>
            <a:r>
              <a:rPr lang="en-US" sz="2800" dirty="0"/>
              <a:t>Review Cheat Sheets </a:t>
            </a:r>
          </a:p>
        </p:txBody>
      </p:sp>
    </p:spTree>
    <p:extLst>
      <p:ext uri="{BB962C8B-B14F-4D97-AF65-F5344CB8AC3E}">
        <p14:creationId xmlns:p14="http://schemas.microsoft.com/office/powerpoint/2010/main" val="34102906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D2FF924-D1C4-4D93-BD06-024F7ACC96A8}"/>
              </a:ext>
            </a:extLst>
          </p:cNvPr>
          <p:cNvSpPr txBox="1"/>
          <p:nvPr/>
        </p:nvSpPr>
        <p:spPr>
          <a:xfrm>
            <a:off x="0" y="0"/>
            <a:ext cx="12192000" cy="7394332"/>
          </a:xfrm>
          <a:prstGeom prst="rect">
            <a:avLst/>
          </a:prstGeom>
          <a:noFill/>
        </p:spPr>
        <p:txBody>
          <a:bodyPr wrap="square" rtlCol="0">
            <a:spAutoFit/>
          </a:bodyPr>
          <a:lstStyle/>
          <a:p>
            <a:r>
              <a:rPr lang="en-US" sz="1400" b="1" dirty="0"/>
              <a:t>Homework #11 Assignment</a:t>
            </a:r>
            <a:br>
              <a:rPr lang="en-US" sz="1400" dirty="0"/>
            </a:br>
            <a:r>
              <a:rPr lang="en-US" sz="1400" dirty="0"/>
              <a:t>Assigned: Wednesday 4 Nov 2020</a:t>
            </a:r>
            <a:br>
              <a:rPr lang="en-US" sz="1400" dirty="0"/>
            </a:br>
            <a:r>
              <a:rPr lang="en-US" sz="1400" dirty="0"/>
              <a:t>Due: Tuesday 10 Nov 2020 11:59 PM</a:t>
            </a:r>
          </a:p>
          <a:p>
            <a:br>
              <a:rPr lang="en-US" sz="1400" dirty="0"/>
            </a:br>
            <a:r>
              <a:rPr lang="en-US" sz="1600" b="1" u="sng" dirty="0"/>
              <a:t>SPECIES ASSIGNMENTS</a:t>
            </a:r>
          </a:p>
          <a:p>
            <a:r>
              <a:rPr lang="en-US" sz="1050" i="1" dirty="0" err="1"/>
              <a:t>indexTime</a:t>
            </a:r>
            <a:r>
              <a:rPr lang="en-US" sz="1050" i="1" dirty="0"/>
              <a:t>, Species, Student</a:t>
            </a:r>
          </a:p>
          <a:p>
            <a:r>
              <a:rPr lang="nl-NL" sz="1400" dirty="0"/>
              <a:t>0:0, blep, Faye, Amisha, Tommy</a:t>
            </a:r>
          </a:p>
          <a:p>
            <a:r>
              <a:rPr lang="nl-NL" sz="1400" dirty="0"/>
              <a:t>0:15, did, Gilbert, Cara, Daisy</a:t>
            </a:r>
          </a:p>
          <a:p>
            <a:r>
              <a:rPr lang="nl-NL" sz="1400" dirty="0"/>
              <a:t>0:25, dil, Alennie, Lorena, Anthony</a:t>
            </a:r>
          </a:p>
          <a:p>
            <a:r>
              <a:rPr lang="nl-NL" sz="1400" dirty="0"/>
              <a:t>0:34, eup, Patra, jessenia, Anneke</a:t>
            </a:r>
          </a:p>
          <a:p>
            <a:r>
              <a:rPr lang="nl-NL" sz="1400" dirty="0"/>
              <a:t>0:47, par, Madu, Berenice, Carolyn</a:t>
            </a:r>
          </a:p>
          <a:p>
            <a:r>
              <a:rPr lang="nl-NL" sz="1400" dirty="0"/>
              <a:t>0:56, ste, Kiana, Inderdeep</a:t>
            </a:r>
          </a:p>
          <a:p>
            <a:r>
              <a:rPr lang="nl-NL" sz="1400" dirty="0"/>
              <a:t>1:04, vol, Maxamillian, Johnny</a:t>
            </a:r>
            <a:endParaRPr lang="en-US" sz="1400" dirty="0"/>
          </a:p>
          <a:p>
            <a:endParaRPr lang="en-US" sz="1400" dirty="0"/>
          </a:p>
          <a:p>
            <a:r>
              <a:rPr lang="en-US" sz="1400" b="1" dirty="0"/>
              <a:t>1. </a:t>
            </a:r>
            <a:r>
              <a:rPr lang="en-US" sz="1400" b="1" u="sng" dirty="0"/>
              <a:t>Create </a:t>
            </a:r>
            <a:r>
              <a:rPr lang="en-US" sz="1400" b="1" u="sng" dirty="0" err="1"/>
              <a:t>objectArray</a:t>
            </a:r>
            <a:r>
              <a:rPr lang="en-US" sz="1400" b="1" u="sng" dirty="0"/>
              <a:t> File for Assigned Species</a:t>
            </a:r>
          </a:p>
          <a:p>
            <a:r>
              <a:rPr lang="en-US" sz="1400" dirty="0"/>
              <a:t>(a) Each student is assigned a species. Find the location (start and stop frame numbers) of your assigned species by viewing movie and printing out frame numbers.</a:t>
            </a:r>
          </a:p>
          <a:p>
            <a:r>
              <a:rPr lang="en-US" sz="1400" dirty="0"/>
              <a:t>(b) Edit the </a:t>
            </a:r>
            <a:r>
              <a:rPr lang="en-US" sz="1400" dirty="0" err="1"/>
              <a:t>detectTrackFeatureCluster</a:t>
            </a:r>
            <a:r>
              <a:rPr lang="en-US" sz="1400" dirty="0"/>
              <a:t> program to create and save an </a:t>
            </a:r>
            <a:r>
              <a:rPr lang="en-US" sz="1400" dirty="0" err="1"/>
              <a:t>objectArray</a:t>
            </a:r>
            <a:r>
              <a:rPr lang="en-US" sz="1400" dirty="0"/>
              <a:t> file at the start and stop frame locations of your assigned species.</a:t>
            </a:r>
          </a:p>
          <a:p>
            <a:r>
              <a:rPr lang="en-US" sz="1400" i="1" dirty="0"/>
              <a:t>Hint: </a:t>
            </a:r>
            <a:r>
              <a:rPr lang="en-US" sz="1400" dirty="0"/>
              <a:t>Start the video by pointing to the first frame of your selected species using the command </a:t>
            </a:r>
            <a:r>
              <a:rPr lang="en-US" sz="1400" dirty="0" err="1"/>
              <a:t>cap.set</a:t>
            </a:r>
            <a:r>
              <a:rPr lang="en-US" sz="1400" dirty="0"/>
              <a:t>(cv2.CAP_PROP_POS_FRAMES, </a:t>
            </a:r>
            <a:r>
              <a:rPr lang="en-US" sz="1400" dirty="0" err="1"/>
              <a:t>startFrame</a:t>
            </a:r>
            <a:r>
              <a:rPr lang="en-US" sz="1400" dirty="0"/>
              <a:t>), and set MAX_FRAME in the Common_4.py file to the last frame of your selected species.</a:t>
            </a:r>
          </a:p>
          <a:p>
            <a:r>
              <a:rPr lang="en-US" sz="1400" dirty="0"/>
              <a:t>(c) Save the </a:t>
            </a:r>
            <a:r>
              <a:rPr lang="en-US" sz="1400" dirty="0" err="1"/>
              <a:t>objectArray</a:t>
            </a:r>
            <a:r>
              <a:rPr lang="en-US" sz="1400" dirty="0"/>
              <a:t> file with the following name format;  species_tz.csv  where “species” is the species you were assigned (e.g. “</a:t>
            </a:r>
            <a:r>
              <a:rPr lang="en-US" sz="1400" dirty="0" err="1"/>
              <a:t>blep</a:t>
            </a:r>
            <a:r>
              <a:rPr lang="en-US" sz="1400" dirty="0"/>
              <a:t>”, “did”, “</a:t>
            </a:r>
            <a:r>
              <a:rPr lang="en-US" sz="1400" dirty="0" err="1"/>
              <a:t>dil</a:t>
            </a:r>
            <a:r>
              <a:rPr lang="en-US" sz="1400" dirty="0"/>
              <a:t>”, </a:t>
            </a:r>
            <a:r>
              <a:rPr lang="en-US" sz="1400" dirty="0" err="1"/>
              <a:t>etc</a:t>
            </a:r>
            <a:r>
              <a:rPr lang="en-US" sz="1400" dirty="0"/>
              <a:t>) and </a:t>
            </a:r>
            <a:r>
              <a:rPr lang="en-US" sz="1400" dirty="0" err="1"/>
              <a:t>tz</a:t>
            </a:r>
            <a:r>
              <a:rPr lang="en-US" sz="1400" dirty="0"/>
              <a:t> are your name initials.</a:t>
            </a:r>
          </a:p>
          <a:p>
            <a:endParaRPr lang="en-US" sz="1400" dirty="0"/>
          </a:p>
          <a:p>
            <a:r>
              <a:rPr lang="en-US" sz="1400" b="1" dirty="0"/>
              <a:t>DELIVERABLES:</a:t>
            </a:r>
          </a:p>
          <a:p>
            <a:r>
              <a:rPr lang="en-US" sz="1400" dirty="0"/>
              <a:t>(a) The </a:t>
            </a:r>
            <a:r>
              <a:rPr lang="en-US" sz="1400" dirty="0" err="1"/>
              <a:t>objectArray</a:t>
            </a:r>
            <a:r>
              <a:rPr lang="en-US" sz="1400" dirty="0"/>
              <a:t> file in the format specified above (see (c)). </a:t>
            </a:r>
          </a:p>
          <a:p>
            <a:r>
              <a:rPr lang="en-US" sz="1400" dirty="0"/>
              <a:t>(b) The program file(s) you edited to create the </a:t>
            </a:r>
            <a:r>
              <a:rPr lang="en-US" sz="1400" dirty="0" err="1"/>
              <a:t>objectArray</a:t>
            </a:r>
            <a:r>
              <a:rPr lang="en-US" sz="1400" dirty="0"/>
              <a:t> for your species.</a:t>
            </a:r>
          </a:p>
          <a:p>
            <a:endParaRPr lang="en-US" sz="1400" dirty="0"/>
          </a:p>
          <a:p>
            <a:r>
              <a:rPr lang="en-US" sz="1400" b="1" u="sng" dirty="0"/>
              <a:t>2. Clusters</a:t>
            </a:r>
          </a:p>
          <a:p>
            <a:pPr marL="228600" indent="-228600">
              <a:buAutoNum type="alphaLcParenBoth"/>
            </a:pPr>
            <a:r>
              <a:rPr lang="en-US" sz="1400" dirty="0"/>
              <a:t>Run ViewCluster_2.py for your video and </a:t>
            </a:r>
            <a:r>
              <a:rPr lang="en-US" sz="1400" dirty="0" err="1"/>
              <a:t>objectArray</a:t>
            </a:r>
            <a:r>
              <a:rPr lang="en-US" sz="1400" dirty="0"/>
              <a:t> file.</a:t>
            </a:r>
          </a:p>
          <a:p>
            <a:pPr marL="228600" indent="-228600">
              <a:buAutoNum type="alphaLcParenBoth"/>
            </a:pPr>
            <a:r>
              <a:rPr lang="en-US" sz="1400" dirty="0"/>
              <a:t>Save an image of the cluster 3D scatter plot. This should be for number of clusters = 5 (the default value in Common_4.py file)</a:t>
            </a:r>
          </a:p>
          <a:p>
            <a:pPr marL="228600" indent="-228600">
              <a:buAutoNum type="alphaLcParenBoth"/>
            </a:pPr>
            <a:endParaRPr lang="en-US" sz="1400" dirty="0"/>
          </a:p>
          <a:p>
            <a:r>
              <a:rPr lang="en-US" sz="1400" b="1" dirty="0"/>
              <a:t>DELIVERABLES:</a:t>
            </a:r>
          </a:p>
          <a:p>
            <a:pPr marL="342900" indent="-342900">
              <a:buAutoNum type="alphaLcParenBoth"/>
            </a:pPr>
            <a:r>
              <a:rPr lang="en-US" sz="1400" dirty="0"/>
              <a:t>An image of the cluster 3D scatter plot.</a:t>
            </a:r>
          </a:p>
          <a:p>
            <a:endParaRPr lang="en-US" sz="1400" dirty="0"/>
          </a:p>
        </p:txBody>
      </p:sp>
    </p:spTree>
    <p:extLst>
      <p:ext uri="{BB962C8B-B14F-4D97-AF65-F5344CB8AC3E}">
        <p14:creationId xmlns:p14="http://schemas.microsoft.com/office/powerpoint/2010/main" val="38547766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C4F6DA5-59B2-4081-BBDB-C6FCB057A273}"/>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222189" y="1796537"/>
            <a:ext cx="2833632" cy="3683239"/>
          </a:xfrm>
          <a:prstGeom prst="rect">
            <a:avLst/>
          </a:prstGeom>
        </p:spPr>
      </p:pic>
      <p:sp>
        <p:nvSpPr>
          <p:cNvPr id="4" name="Rectangle 3">
            <a:extLst>
              <a:ext uri="{FF2B5EF4-FFF2-40B4-BE49-F238E27FC236}">
                <a16:creationId xmlns:a16="http://schemas.microsoft.com/office/drawing/2014/main" id="{E8C4E503-5634-4521-934A-4A7B5C4054F2}"/>
              </a:ext>
            </a:extLst>
          </p:cNvPr>
          <p:cNvSpPr/>
          <p:nvPr/>
        </p:nvSpPr>
        <p:spPr>
          <a:xfrm>
            <a:off x="3952784" y="184940"/>
            <a:ext cx="4313617" cy="461665"/>
          </a:xfrm>
          <a:prstGeom prst="rect">
            <a:avLst/>
          </a:prstGeom>
          <a:solidFill>
            <a:srgbClr val="0070C0"/>
          </a:solidFill>
        </p:spPr>
        <p:txBody>
          <a:bodyPr wrap="none">
            <a:spAutoFit/>
          </a:bodyPr>
          <a:lstStyle/>
          <a:p>
            <a:r>
              <a:rPr lang="en-US" sz="2400" b="1" dirty="0">
                <a:solidFill>
                  <a:schemeClr val="bg1"/>
                </a:solidFill>
              </a:rPr>
              <a:t>Homework #11 Plankton Variety</a:t>
            </a:r>
          </a:p>
        </p:txBody>
      </p:sp>
      <p:sp>
        <p:nvSpPr>
          <p:cNvPr id="5" name="Rectangle 4">
            <a:extLst>
              <a:ext uri="{FF2B5EF4-FFF2-40B4-BE49-F238E27FC236}">
                <a16:creationId xmlns:a16="http://schemas.microsoft.com/office/drawing/2014/main" id="{EDAFC2B7-414C-4B83-8819-433317610ABC}"/>
              </a:ext>
            </a:extLst>
          </p:cNvPr>
          <p:cNvSpPr/>
          <p:nvPr/>
        </p:nvSpPr>
        <p:spPr>
          <a:xfrm>
            <a:off x="3238857" y="1068223"/>
            <a:ext cx="8597069" cy="5139869"/>
          </a:xfrm>
          <a:prstGeom prst="rect">
            <a:avLst/>
          </a:prstGeom>
        </p:spPr>
        <p:txBody>
          <a:bodyPr wrap="square">
            <a:spAutoFit/>
          </a:bodyPr>
          <a:lstStyle/>
          <a:p>
            <a:r>
              <a:rPr lang="en-US" sz="2400" b="1" dirty="0"/>
              <a:t>readMe.txt</a:t>
            </a:r>
          </a:p>
          <a:p>
            <a:endParaRPr lang="en-US" sz="1600" dirty="0"/>
          </a:p>
          <a:p>
            <a:r>
              <a:rPr lang="en-US" sz="1600" dirty="0"/>
              <a:t>Program: main_detectTrackFeatureCluster_1.py</a:t>
            </a:r>
          </a:p>
          <a:p>
            <a:r>
              <a:rPr lang="en-US" sz="1600" dirty="0"/>
              <a:t>Purpose: Performs detection, tracking, feature extraction and clustering of video</a:t>
            </a:r>
          </a:p>
          <a:p>
            <a:r>
              <a:rPr lang="en-US" sz="1600" dirty="0"/>
              <a:t>Input: video</a:t>
            </a:r>
          </a:p>
          <a:p>
            <a:r>
              <a:rPr lang="en-US" sz="1600" dirty="0"/>
              <a:t>Output: objectArray.csv</a:t>
            </a:r>
          </a:p>
          <a:p>
            <a:r>
              <a:rPr lang="en-US" sz="1600" dirty="0"/>
              <a:t>Modules:</a:t>
            </a:r>
          </a:p>
          <a:p>
            <a:r>
              <a:rPr lang="en-US" sz="1600" dirty="0"/>
              <a:t>	Cluster_8.py performs clustering</a:t>
            </a:r>
          </a:p>
          <a:p>
            <a:r>
              <a:rPr lang="en-US" sz="1600" dirty="0"/>
              <a:t>	Common_4.py constants used by all programs</a:t>
            </a:r>
          </a:p>
          <a:p>
            <a:r>
              <a:rPr lang="en-US" sz="1600" dirty="0"/>
              <a:t>	Detect_9.py detects, tracks and extracts features from video. Uses the following modules:</a:t>
            </a:r>
          </a:p>
          <a:p>
            <a:r>
              <a:rPr lang="en-US" sz="1600" dirty="0"/>
              <a:t>		Track_3.py tracks objects</a:t>
            </a:r>
          </a:p>
          <a:p>
            <a:r>
              <a:rPr lang="en-US" sz="1600" dirty="0"/>
              <a:t>		Feature_12.py extracts features from object image (region of interest image)</a:t>
            </a:r>
          </a:p>
          <a:p>
            <a:endParaRPr lang="en-US" sz="1600" dirty="0"/>
          </a:p>
          <a:p>
            <a:r>
              <a:rPr lang="en-US" sz="1600" dirty="0"/>
              <a:t>Program: main_ViewCluster_2.py</a:t>
            </a:r>
          </a:p>
          <a:p>
            <a:r>
              <a:rPr lang="en-US" sz="1600" dirty="0"/>
              <a:t>Purpose: Displays scatter plot of 3 features, shows frame-by-frame detection of objects in video</a:t>
            </a:r>
          </a:p>
          <a:p>
            <a:r>
              <a:rPr lang="en-US" sz="1600" dirty="0"/>
              <a:t>Input: video, objectArray.csv</a:t>
            </a:r>
          </a:p>
          <a:p>
            <a:r>
              <a:rPr lang="en-US" sz="1600" dirty="0"/>
              <a:t>Output: visual display of scatter plot and object detection</a:t>
            </a:r>
          </a:p>
          <a:p>
            <a:r>
              <a:rPr lang="en-US" sz="1600" dirty="0"/>
              <a:t>Modules:</a:t>
            </a:r>
          </a:p>
          <a:p>
            <a:r>
              <a:rPr lang="en-US" sz="1600" dirty="0"/>
              <a:t>	Common_4.py constants used by all programs</a:t>
            </a:r>
          </a:p>
          <a:p>
            <a:r>
              <a:rPr lang="en-US" sz="1600" dirty="0"/>
              <a:t>	</a:t>
            </a:r>
          </a:p>
        </p:txBody>
      </p:sp>
      <p:sp>
        <p:nvSpPr>
          <p:cNvPr id="6" name="TextBox 5">
            <a:extLst>
              <a:ext uri="{FF2B5EF4-FFF2-40B4-BE49-F238E27FC236}">
                <a16:creationId xmlns:a16="http://schemas.microsoft.com/office/drawing/2014/main" id="{FCFD007D-D25C-4F80-AEE3-301870A824CA}"/>
              </a:ext>
            </a:extLst>
          </p:cNvPr>
          <p:cNvSpPr txBox="1"/>
          <p:nvPr/>
        </p:nvSpPr>
        <p:spPr>
          <a:xfrm>
            <a:off x="769122" y="1611871"/>
            <a:ext cx="1897186" cy="369332"/>
          </a:xfrm>
          <a:prstGeom prst="rect">
            <a:avLst/>
          </a:prstGeom>
          <a:noFill/>
        </p:spPr>
        <p:txBody>
          <a:bodyPr wrap="none" rtlCol="0">
            <a:spAutoFit/>
          </a:bodyPr>
          <a:lstStyle/>
          <a:p>
            <a:r>
              <a:rPr lang="en-US" b="1" dirty="0"/>
              <a:t>Homework Folder</a:t>
            </a:r>
          </a:p>
        </p:txBody>
      </p:sp>
    </p:spTree>
    <p:extLst>
      <p:ext uri="{BB962C8B-B14F-4D97-AF65-F5344CB8AC3E}">
        <p14:creationId xmlns:p14="http://schemas.microsoft.com/office/powerpoint/2010/main" val="115155653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7386</TotalTime>
  <Words>6100</Words>
  <Application>Microsoft Office PowerPoint</Application>
  <PresentationFormat>Widescreen</PresentationFormat>
  <Paragraphs>971</Paragraphs>
  <Slides>63</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63</vt:i4>
      </vt:variant>
    </vt:vector>
  </HeadingPairs>
  <TitlesOfParts>
    <vt:vector size="67" baseType="lpstr">
      <vt:lpstr>Arial</vt:lpstr>
      <vt:lpstr>Calibri</vt:lpstr>
      <vt:lpstr>Calibri Light</vt:lpstr>
      <vt:lpstr>Office Theme</vt:lpstr>
      <vt:lpstr>Supervised Classification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Image Reconstruction Using Zernike Moments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Supervised Classification</dc:title>
  <dc:creator>Thomas Zimmerman</dc:creator>
  <cp:lastModifiedBy>Thomas Zimmerman</cp:lastModifiedBy>
  <cp:revision>240</cp:revision>
  <dcterms:created xsi:type="dcterms:W3CDTF">2020-10-19T15:29:30Z</dcterms:created>
  <dcterms:modified xsi:type="dcterms:W3CDTF">2023-05-13T22:53:08Z</dcterms:modified>
</cp:coreProperties>
</file>